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6" r:id="rId4"/>
    <p:sldId id="276" r:id="rId5"/>
    <p:sldId id="277" r:id="rId6"/>
    <p:sldId id="280" r:id="rId7"/>
    <p:sldId id="267" r:id="rId8"/>
    <p:sldId id="269" r:id="rId9"/>
    <p:sldId id="281" r:id="rId10"/>
    <p:sldId id="278" r:id="rId11"/>
    <p:sldId id="279" r:id="rId12"/>
    <p:sldId id="273" r:id="rId13"/>
    <p:sldId id="274" r:id="rId14"/>
    <p:sldId id="268" r:id="rId15"/>
    <p:sldId id="272" r:id="rId16"/>
    <p:sldId id="258" r:id="rId17"/>
    <p:sldId id="260" r:id="rId18"/>
    <p:sldId id="261" r:id="rId19"/>
    <p:sldId id="262" r:id="rId20"/>
    <p:sldId id="259" r:id="rId21"/>
    <p:sldId id="265" r:id="rId2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1">
          <p15:clr>
            <a:srgbClr val="A4A3A4"/>
          </p15:clr>
        </p15:guide>
        <p15:guide id="2" pos="2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7"/>
    <p:restoredTop sz="96170"/>
  </p:normalViewPr>
  <p:slideViewPr>
    <p:cSldViewPr snapToGrid="0">
      <p:cViewPr varScale="1">
        <p:scale>
          <a:sx n="116" d="100"/>
          <a:sy n="116" d="100"/>
        </p:scale>
        <p:origin x="208" y="328"/>
      </p:cViewPr>
      <p:guideLst>
        <p:guide orient="horz" pos="1321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87BA23C-9FA9-41A7-ACA8-32EF8C05F5C1}" type="datetimeFigureOut">
              <a:rPr lang="ru-RU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753658-E9E9-446C-9334-BC68F18AC746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28.jp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hyperlink" Target="https://theobroma.one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rcRect r="11227" b="9107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 bwMode="auto">
          <a:xfrm>
            <a:off x="7026336" y="4133087"/>
            <a:ext cx="5065363" cy="137591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algn="l">
              <a:defRPr/>
            </a:pPr>
            <a:r>
              <a:rPr lang="ru-RU" sz="250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Натуральный шоколад без добавления белого сахара</a:t>
            </a:r>
            <a:endParaRPr sz="2500" b="0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6" name="Подзаголовок 3"/>
          <p:cNvSpPr txBox="1"/>
          <p:nvPr/>
        </p:nvSpPr>
        <p:spPr bwMode="auto">
          <a:xfrm>
            <a:off x="-893879" y="6239604"/>
            <a:ext cx="1787758" cy="34203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2026</a:t>
            </a:r>
            <a:endParaRPr sz="160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0" y="3851211"/>
            <a:ext cx="777834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5078627" y="3851211"/>
            <a:ext cx="4633784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10219038" y="3851211"/>
            <a:ext cx="1972962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361378" y="661342"/>
            <a:ext cx="2844141" cy="11711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186236" y="2877114"/>
            <a:ext cx="5065362" cy="1437834"/>
          </a:xfrm>
          <a:prstGeom prst="rect">
            <a:avLst/>
          </a:prstGeom>
        </p:spPr>
      </p:pic>
      <p:sp>
        <p:nvSpPr>
          <p:cNvPr id="82394" name="TB"/>
          <p:cNvSpPr txBox="1"/>
          <p:nvPr/>
        </p:nvSpPr>
        <p:spPr bwMode="auto">
          <a:xfrm>
            <a:off x="7022592" y="5230368"/>
            <a:ext cx="5065776" cy="822960"/>
          </a:xfrm>
          <a:prstGeom prst="rect">
            <a:avLst/>
          </a:prstGeom>
          <a:noFill/>
        </p:spPr>
        <p:txBody>
          <a:bodyPr lIns="45720" tIns="0" rIns="45720" bIns="0">
            <a:noAutofit/>
          </a:bodyPr>
          <a:lstStyle/>
          <a:p>
            <a:pPr algn="ctr">
              <a:lnSpc>
                <a:spcPct val="95000"/>
              </a:lnSpc>
              <a:defRPr/>
            </a:pPr>
            <a:r>
              <a:rPr lang="ru-RU" sz="1400" b="0" i="0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Корпоративные подарки и наборы</a:t>
            </a:r>
            <a:endParaRPr/>
          </a:p>
        </p:txBody>
      </p:sp>
      <p:sp>
        <p:nvSpPr>
          <p:cNvPr id="88691" name="TB"/>
          <p:cNvSpPr txBox="1"/>
          <p:nvPr/>
        </p:nvSpPr>
        <p:spPr bwMode="auto">
          <a:xfrm>
            <a:off x="7022592" y="5687568"/>
            <a:ext cx="5065776" cy="365760"/>
          </a:xfrm>
          <a:prstGeom prst="rect">
            <a:avLst/>
          </a:prstGeom>
          <a:noFill/>
        </p:spPr>
        <p:txBody>
          <a:bodyPr lIns="45720" tIns="0" rIns="45720" bIns="0">
            <a:noAutofit/>
          </a:bodyPr>
          <a:lstStyle/>
          <a:p>
            <a:pPr algn="ctr">
              <a:lnSpc>
                <a:spcPct val="95000"/>
              </a:lnSpc>
              <a:defRPr/>
            </a:pPr>
            <a:r>
              <a:rPr lang="ru-RU" sz="1200" b="0" i="0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Кондитерская фабрика Theobroma «Пища Богов»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25922" y="1699601"/>
            <a:ext cx="4058234" cy="405823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>
                <a:latin typeface="Cormorant"/>
                <a:ea typeface="Cormorant"/>
                <a:cs typeface="Cormorant"/>
              </a:rPr>
              <a:t>Кто мы: </a:t>
            </a:r>
            <a:br>
              <a:rPr lang="ru-RU" sz="2800" cap="all">
                <a:latin typeface="Cormorant"/>
                <a:ea typeface="Cormorant"/>
                <a:cs typeface="Cormorant"/>
              </a:rPr>
            </a:br>
            <a:r>
              <a:rPr lang="ru-RU" sz="2800" cap="all">
                <a:latin typeface="Cormorant"/>
                <a:ea typeface="Cormorant"/>
                <a:cs typeface="Cormorant"/>
              </a:rPr>
              <a:t>фабрика полного цикла</a:t>
            </a:r>
            <a:endParaRPr sz="2800" cap="all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/>
          <p:cNvSpPr txBox="1"/>
          <p:nvPr/>
        </p:nvSpPr>
        <p:spPr bwMode="auto">
          <a:xfrm>
            <a:off x="539811" y="2390912"/>
            <a:ext cx="6342638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Собственное производство на 8 тонн шоколада в месяц</a:t>
            </a:r>
            <a:r>
              <a:rPr lang="ru-RU" sz="1600" dirty="0">
                <a:latin typeface="Cormorant"/>
                <a:ea typeface="Cormorant"/>
                <a:cs typeface="Cormorant"/>
              </a:rPr>
              <a:t>, оборудование и лаборатория</a:t>
            </a:r>
            <a:r>
              <a:rPr lang="ru-RU" sz="1600" b="1" dirty="0">
                <a:latin typeface="Cormorant"/>
                <a:ea typeface="Cormorant"/>
                <a:cs typeface="Cormorant"/>
              </a:rPr>
              <a:t> — состав, вкус и сроки контролируем сами</a:t>
            </a: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Упаковка и печать: </a:t>
            </a:r>
            <a:r>
              <a:rPr lang="ru-RU" sz="1600" dirty="0">
                <a:latin typeface="Cormorant"/>
                <a:ea typeface="Cormorant"/>
                <a:cs typeface="Cormorant"/>
              </a:rPr>
              <a:t>работаем с проверенными подрядчиками, </a:t>
            </a:r>
            <a:r>
              <a:rPr lang="ru-RU" sz="1600" b="1" dirty="0">
                <a:latin typeface="Cormorant"/>
                <a:ea typeface="Cormorant"/>
                <a:cs typeface="Cormorant"/>
              </a:rPr>
              <a:t>делаем под ключ</a:t>
            </a: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3" name="Подзаголовок 3"/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Категория: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натуральный шоколад без добавления белого сахара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/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Продукт, упаковку и сборку делаем в одном месте — вам не нужно сводить подарок из трёх подрядчиков.</a:t>
            </a:r>
            <a:endParaRPr sz="1600" b="1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49564" y="2475786"/>
            <a:ext cx="2414974" cy="240079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Формат:</a:t>
            </a:r>
            <a:r>
              <a:rPr lang="ru-RU" sz="1600">
                <a:latin typeface="Cormorant"/>
                <a:ea typeface="Cormorant"/>
                <a:cs typeface="Cormorant"/>
              </a:rPr>
              <a:t> </a:t>
            </a:r>
            <a:br>
              <a:rPr lang="ru-RU" sz="1600">
                <a:latin typeface="Cormorant"/>
                <a:ea typeface="Cormorant"/>
                <a:cs typeface="Cormorant"/>
              </a:rPr>
            </a:br>
            <a:r>
              <a:rPr lang="ru-RU" sz="1600">
                <a:latin typeface="Cormorant"/>
                <a:ea typeface="Cormorant"/>
                <a:cs typeface="Cormorant"/>
              </a:rPr>
              <a:t>корпоративные подарки</a:t>
            </a:r>
            <a:br>
              <a:rPr lang="ru-RU" sz="1600">
                <a:latin typeface="Cormorant"/>
                <a:ea typeface="Cormorant"/>
                <a:cs typeface="Cormorant"/>
              </a:rPr>
            </a:br>
            <a:endParaRPr/>
          </a:p>
        </p:txBody>
      </p:sp>
      <p:cxnSp>
        <p:nvCxnSpPr>
          <p:cNvPr id="31" name="Прямая соединительная линия 30"/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Кондитерская фабрика «Пища Богов»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20832" y="1807383"/>
            <a:ext cx="7340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Абсолютно натуральный шоколад без белого сахара</a:t>
            </a:r>
            <a:b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</a:br>
            <a:endParaRPr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cap="all">
                <a:latin typeface="Cormorant"/>
                <a:ea typeface="Cormorant"/>
                <a:cs typeface="Cormorant"/>
              </a:rPr>
              <a:t>Почему шоколад работает как подарок</a:t>
            </a:r>
            <a:endParaRPr sz="2800" cap="all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Логотип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101" name="Line"/>
          <p:cNvCxnSpPr>
            <a:cxnSpLocks/>
          </p:cNvCxnSpPr>
          <p:nvPr/>
        </p:nvCxnSpPr>
        <p:spPr bwMode="auto">
          <a:xfrm>
            <a:off x="0" y="1208471"/>
            <a:ext cx="7857073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B"/>
          <p:cNvSpPr txBox="1"/>
          <p:nvPr/>
        </p:nvSpPr>
        <p:spPr bwMode="auto">
          <a:xfrm>
            <a:off x="539496" y="1371600"/>
            <a:ext cx="8595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6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Корпоративный подарок получают все, а помнят единицы — мы делаем так, чтобы помнили</a:t>
            </a:r>
            <a:endParaRPr/>
          </a:p>
        </p:txBody>
      </p:sp>
      <p:sp>
        <p:nvSpPr>
          <p:cNvPr id="103" name="Rect"/>
          <p:cNvSpPr/>
          <p:nvPr/>
        </p:nvSpPr>
        <p:spPr bwMode="auto">
          <a:xfrm>
            <a:off x="768096" y="200253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4" name="Rect"/>
          <p:cNvSpPr/>
          <p:nvPr/>
        </p:nvSpPr>
        <p:spPr bwMode="auto">
          <a:xfrm>
            <a:off x="685800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5" name="TB"/>
          <p:cNvSpPr txBox="1"/>
          <p:nvPr/>
        </p:nvSpPr>
        <p:spPr bwMode="auto">
          <a:xfrm>
            <a:off x="1005840" y="221284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01</a:t>
            </a:r>
            <a:endParaRPr/>
          </a:p>
        </p:txBody>
      </p:sp>
      <p:sp>
        <p:nvSpPr>
          <p:cNvPr id="106" name="TB"/>
          <p:cNvSpPr txBox="1"/>
          <p:nvPr/>
        </p:nvSpPr>
        <p:spPr bwMode="auto">
          <a:xfrm>
            <a:off x="1920240" y="224942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Его точно съедят</a:t>
            </a:r>
            <a:endParaRPr/>
          </a:p>
        </p:txBody>
      </p:sp>
      <p:sp>
        <p:nvSpPr>
          <p:cNvPr id="107" name="TB"/>
          <p:cNvSpPr txBox="1"/>
          <p:nvPr/>
        </p:nvSpPr>
        <p:spPr bwMode="auto">
          <a:xfrm>
            <a:off x="1920240" y="276148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Натуральный, вкусный и красивый продукт.</a:t>
            </a:r>
            <a:endParaRPr dirty="0"/>
          </a:p>
        </p:txBody>
      </p:sp>
      <p:sp>
        <p:nvSpPr>
          <p:cNvPr id="108" name="Rect"/>
          <p:cNvSpPr/>
          <p:nvPr/>
        </p:nvSpPr>
        <p:spPr bwMode="auto">
          <a:xfrm>
            <a:off x="6464808" y="200253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9" name="Rect"/>
          <p:cNvSpPr/>
          <p:nvPr/>
        </p:nvSpPr>
        <p:spPr bwMode="auto">
          <a:xfrm>
            <a:off x="6382512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0" name="TB"/>
          <p:cNvSpPr txBox="1"/>
          <p:nvPr/>
        </p:nvSpPr>
        <p:spPr bwMode="auto">
          <a:xfrm>
            <a:off x="6702552" y="221284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02</a:t>
            </a:r>
            <a:endParaRPr/>
          </a:p>
        </p:txBody>
      </p:sp>
      <p:sp>
        <p:nvSpPr>
          <p:cNvPr id="111" name="TB"/>
          <p:cNvSpPr txBox="1"/>
          <p:nvPr/>
        </p:nvSpPr>
        <p:spPr bwMode="auto">
          <a:xfrm>
            <a:off x="7616952" y="224942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Подходит всем</a:t>
            </a:r>
            <a:endParaRPr/>
          </a:p>
        </p:txBody>
      </p:sp>
      <p:sp>
        <p:nvSpPr>
          <p:cNvPr id="112" name="TB"/>
          <p:cNvSpPr txBox="1"/>
          <p:nvPr/>
        </p:nvSpPr>
        <p:spPr bwMode="auto">
          <a:xfrm>
            <a:off x="7616952" y="276148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Без белого сахара — можно дарить тем, кто следит за питанием, и не думать, кому не подойдёт.</a:t>
            </a:r>
            <a:endParaRPr dirty="0"/>
          </a:p>
        </p:txBody>
      </p:sp>
      <p:sp>
        <p:nvSpPr>
          <p:cNvPr id="113" name="Rect"/>
          <p:cNvSpPr/>
          <p:nvPr/>
        </p:nvSpPr>
        <p:spPr bwMode="auto">
          <a:xfrm>
            <a:off x="768096" y="415137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4" name="Rect"/>
          <p:cNvSpPr/>
          <p:nvPr/>
        </p:nvSpPr>
        <p:spPr bwMode="auto">
          <a:xfrm>
            <a:off x="685800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5" name="TB"/>
          <p:cNvSpPr txBox="1"/>
          <p:nvPr/>
        </p:nvSpPr>
        <p:spPr bwMode="auto">
          <a:xfrm>
            <a:off x="1005840" y="436168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03</a:t>
            </a:r>
            <a:endParaRPr/>
          </a:p>
        </p:txBody>
      </p:sp>
      <p:sp>
        <p:nvSpPr>
          <p:cNvPr id="116" name="TB"/>
          <p:cNvSpPr txBox="1"/>
          <p:nvPr/>
        </p:nvSpPr>
        <p:spPr bwMode="auto">
          <a:xfrm>
            <a:off x="1920240" y="439826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Работает в любом бюджете</a:t>
            </a:r>
            <a:endParaRPr/>
          </a:p>
        </p:txBody>
      </p:sp>
      <p:sp>
        <p:nvSpPr>
          <p:cNvPr id="117" name="TB"/>
          <p:cNvSpPr txBox="1"/>
          <p:nvPr/>
        </p:nvSpPr>
        <p:spPr bwMode="auto">
          <a:xfrm>
            <a:off x="1920240" y="491032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От двух батончиков в конверте до подарочной корзины: меняется наполнение, вау-эффект от подарка остается.</a:t>
            </a:r>
            <a:endParaRPr dirty="0"/>
          </a:p>
        </p:txBody>
      </p:sp>
      <p:sp>
        <p:nvSpPr>
          <p:cNvPr id="118" name="Rect"/>
          <p:cNvSpPr/>
          <p:nvPr/>
        </p:nvSpPr>
        <p:spPr bwMode="auto">
          <a:xfrm>
            <a:off x="6464808" y="415137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9" name="Rect"/>
          <p:cNvSpPr/>
          <p:nvPr/>
        </p:nvSpPr>
        <p:spPr bwMode="auto">
          <a:xfrm>
            <a:off x="6382512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20" name="TB"/>
          <p:cNvSpPr txBox="1"/>
          <p:nvPr/>
        </p:nvSpPr>
        <p:spPr bwMode="auto">
          <a:xfrm>
            <a:off x="6702552" y="436168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04</a:t>
            </a:r>
            <a:endParaRPr/>
          </a:p>
        </p:txBody>
      </p:sp>
      <p:sp>
        <p:nvSpPr>
          <p:cNvPr id="121" name="TB"/>
          <p:cNvSpPr txBox="1"/>
          <p:nvPr/>
        </p:nvSpPr>
        <p:spPr bwMode="auto">
          <a:xfrm>
            <a:off x="7616952" y="439826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Полный цикл: от разработки до реализации</a:t>
            </a:r>
            <a:endParaRPr/>
          </a:p>
        </p:txBody>
      </p:sp>
      <p:sp>
        <p:nvSpPr>
          <p:cNvPr id="122" name="TB"/>
          <p:cNvSpPr txBox="1"/>
          <p:nvPr/>
        </p:nvSpPr>
        <p:spPr bwMode="auto">
          <a:xfrm>
            <a:off x="7616952" y="491032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Ваш дизайн на коробке, шубере, пакете, ленте и наклейке — от макета до готового тиража.</a:t>
            </a:r>
            <a:endParaRPr/>
          </a:p>
        </p:txBody>
      </p:sp>
      <p:sp>
        <p:nvSpPr>
          <p:cNvPr id="123" name="TB"/>
          <p:cNvSpPr txBox="1"/>
          <p:nvPr/>
        </p:nvSpPr>
        <p:spPr bwMode="auto">
          <a:xfrm>
            <a:off x="685800" y="6263640"/>
            <a:ext cx="10789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Собираем подарок под повод, бюджет и количество получателей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16BA9AC-3809-18CE-0010-D3A70BD5DD1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0F1E3-A88F-20D5-3A6A-0F1F4760555D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Как выглядит наш шоколад внутри брендированной упаковки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Логотип">
            <a:extLst>
              <a:ext uri="{FF2B5EF4-FFF2-40B4-BE49-F238E27FC236}">
                <a16:creationId xmlns:a16="http://schemas.microsoft.com/office/drawing/2014/main" id="{98286520-08AA-8F1D-CF49-62FE122BD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5208" y="219456"/>
            <a:ext cx="1984248" cy="996696"/>
          </a:xfrm>
          <a:prstGeom prst="rect">
            <a:avLst/>
          </a:prstGeom>
        </p:spPr>
      </p:pic>
      <p:cxnSp>
        <p:nvCxnSpPr>
          <p:cNvPr id="101" name="Line">
            <a:extLst>
              <a:ext uri="{FF2B5EF4-FFF2-40B4-BE49-F238E27FC236}">
                <a16:creationId xmlns:a16="http://schemas.microsoft.com/office/drawing/2014/main" id="{A9CC8E45-85D5-E23D-F0C4-2ED01B1D4D68}"/>
              </a:ext>
            </a:extLst>
          </p:cNvPr>
          <p:cNvCxnSpPr>
            <a:cxnSpLocks/>
          </p:cNvCxnSpPr>
          <p:nvPr/>
        </p:nvCxnSpPr>
        <p:spPr bwMode="auto">
          <a:xfrm>
            <a:off x="0" y="1208471"/>
            <a:ext cx="7857073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B">
            <a:extLst>
              <a:ext uri="{FF2B5EF4-FFF2-40B4-BE49-F238E27FC236}">
                <a16:creationId xmlns:a16="http://schemas.microsoft.com/office/drawing/2014/main" id="{F1B312A7-3AEC-EF9B-0D03-20BC05F4CACD}"/>
              </a:ext>
            </a:extLst>
          </p:cNvPr>
          <p:cNvSpPr txBox="1"/>
          <p:nvPr/>
        </p:nvSpPr>
        <p:spPr bwMode="auto">
          <a:xfrm>
            <a:off x="539496" y="1371600"/>
            <a:ext cx="8595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6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Обычно </a:t>
            </a:r>
            <a:r>
              <a:rPr lang="ru-RU" sz="160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это вау-эффект</a:t>
            </a:r>
            <a:r>
              <a:rPr lang="ru-RU" sz="16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: естественная пористость и кусочки, если это шоколад 100 и 200 </a:t>
            </a:r>
            <a:r>
              <a:rPr lang="ru-RU" sz="1600" b="0" i="0" dirty="0" err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гр</a:t>
            </a:r>
            <a:endParaRPr dirty="0"/>
          </a:p>
        </p:txBody>
      </p:sp>
      <p:sp>
        <p:nvSpPr>
          <p:cNvPr id="104" name="Rect">
            <a:extLst>
              <a:ext uri="{FF2B5EF4-FFF2-40B4-BE49-F238E27FC236}">
                <a16:creationId xmlns:a16="http://schemas.microsoft.com/office/drawing/2014/main" id="{76C78257-1B9E-73E4-4463-DE05A1283B49}"/>
              </a:ext>
            </a:extLst>
          </p:cNvPr>
          <p:cNvSpPr/>
          <p:nvPr/>
        </p:nvSpPr>
        <p:spPr bwMode="auto">
          <a:xfrm>
            <a:off x="685800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4" name="Rect">
            <a:extLst>
              <a:ext uri="{FF2B5EF4-FFF2-40B4-BE49-F238E27FC236}">
                <a16:creationId xmlns:a16="http://schemas.microsoft.com/office/drawing/2014/main" id="{A25D3E3C-B276-FD24-935D-9722BE6DE705}"/>
              </a:ext>
            </a:extLst>
          </p:cNvPr>
          <p:cNvSpPr/>
          <p:nvPr/>
        </p:nvSpPr>
        <p:spPr bwMode="auto">
          <a:xfrm>
            <a:off x="685800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9" name="Rect">
            <a:extLst>
              <a:ext uri="{FF2B5EF4-FFF2-40B4-BE49-F238E27FC236}">
                <a16:creationId xmlns:a16="http://schemas.microsoft.com/office/drawing/2014/main" id="{A480FE98-9D51-55E6-0C16-795DADAD9825}"/>
              </a:ext>
            </a:extLst>
          </p:cNvPr>
          <p:cNvSpPr/>
          <p:nvPr/>
        </p:nvSpPr>
        <p:spPr bwMode="auto">
          <a:xfrm>
            <a:off x="6382512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23" name="TB">
            <a:extLst>
              <a:ext uri="{FF2B5EF4-FFF2-40B4-BE49-F238E27FC236}">
                <a16:creationId xmlns:a16="http://schemas.microsoft.com/office/drawing/2014/main" id="{A6C7E183-E820-CD63-91EB-DE31FA11BA92}"/>
              </a:ext>
            </a:extLst>
          </p:cNvPr>
          <p:cNvSpPr txBox="1"/>
          <p:nvPr/>
        </p:nvSpPr>
        <p:spPr bwMode="auto">
          <a:xfrm>
            <a:off x="685800" y="6263640"/>
            <a:ext cx="10789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b="0" i="0" dirty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Эффектно и вкусно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62A71A-0928-D521-4433-F802F319C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" y="1938528"/>
            <a:ext cx="2715768" cy="39136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18E0C3-92A9-9D14-B0F0-78D37A323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92" y="1938528"/>
            <a:ext cx="2715768" cy="39136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D40C11-9463-8037-745F-D2326847A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192" y="1938528"/>
            <a:ext cx="2715768" cy="39136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E1E90C-B1F7-5F47-C9CD-51192FF5D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392" y="1938528"/>
            <a:ext cx="2715768" cy="3913632"/>
          </a:xfrm>
          <a:prstGeom prst="rect">
            <a:avLst/>
          </a:prstGeom>
        </p:spPr>
      </p:pic>
      <p:sp>
        <p:nvSpPr>
          <p:cNvPr id="11" name="TB">
            <a:extLst>
              <a:ext uri="{FF2B5EF4-FFF2-40B4-BE49-F238E27FC236}">
                <a16:creationId xmlns:a16="http://schemas.microsoft.com/office/drawing/2014/main" id="{A55FA365-D2FA-A69F-7226-2CB5B69C6285}"/>
              </a:ext>
            </a:extLst>
          </p:cNvPr>
          <p:cNvSpPr txBox="1"/>
          <p:nvPr/>
        </p:nvSpPr>
        <p:spPr bwMode="auto">
          <a:xfrm>
            <a:off x="621792" y="5907024"/>
            <a:ext cx="2715768" cy="32915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dirty="0">
                <a:solidFill>
                  <a:srgbClr val="B0903D"/>
                </a:solidFill>
                <a:latin typeface="Cormorant"/>
              </a:rPr>
              <a:t>Горький 70</a:t>
            </a:r>
            <a:endParaRPr dirty="0"/>
          </a:p>
        </p:txBody>
      </p:sp>
      <p:sp>
        <p:nvSpPr>
          <p:cNvPr id="12" name="TB">
            <a:extLst>
              <a:ext uri="{FF2B5EF4-FFF2-40B4-BE49-F238E27FC236}">
                <a16:creationId xmlns:a16="http://schemas.microsoft.com/office/drawing/2014/main" id="{FADF8D6C-9CDA-4CE2-0BEB-4D2DEC1696F6}"/>
              </a:ext>
            </a:extLst>
          </p:cNvPr>
          <p:cNvSpPr txBox="1"/>
          <p:nvPr/>
        </p:nvSpPr>
        <p:spPr bwMode="auto">
          <a:xfrm>
            <a:off x="3364992" y="5907024"/>
            <a:ext cx="2715768" cy="32915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dirty="0">
                <a:solidFill>
                  <a:srgbClr val="B0903D"/>
                </a:solidFill>
                <a:latin typeface="Cormorant"/>
              </a:rPr>
              <a:t>Горький 80</a:t>
            </a:r>
            <a:endParaRPr dirty="0"/>
          </a:p>
        </p:txBody>
      </p:sp>
      <p:sp>
        <p:nvSpPr>
          <p:cNvPr id="13" name="TB">
            <a:extLst>
              <a:ext uri="{FF2B5EF4-FFF2-40B4-BE49-F238E27FC236}">
                <a16:creationId xmlns:a16="http://schemas.microsoft.com/office/drawing/2014/main" id="{60138B3B-87AB-0569-82A5-DDF434DF2DFB}"/>
              </a:ext>
            </a:extLst>
          </p:cNvPr>
          <p:cNvSpPr txBox="1"/>
          <p:nvPr/>
        </p:nvSpPr>
        <p:spPr bwMode="auto">
          <a:xfrm>
            <a:off x="6108192" y="5907024"/>
            <a:ext cx="2715768" cy="32915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dirty="0">
                <a:solidFill>
                  <a:srgbClr val="B0903D"/>
                </a:solidFill>
                <a:latin typeface="Cormorant"/>
              </a:rPr>
              <a:t>С кориандром</a:t>
            </a:r>
            <a:endParaRPr dirty="0"/>
          </a:p>
        </p:txBody>
      </p:sp>
      <p:sp>
        <p:nvSpPr>
          <p:cNvPr id="14" name="TB">
            <a:extLst>
              <a:ext uri="{FF2B5EF4-FFF2-40B4-BE49-F238E27FC236}">
                <a16:creationId xmlns:a16="http://schemas.microsoft.com/office/drawing/2014/main" id="{A0C7041E-BBD0-8D53-44C9-ACFD04883996}"/>
              </a:ext>
            </a:extLst>
          </p:cNvPr>
          <p:cNvSpPr txBox="1"/>
          <p:nvPr/>
        </p:nvSpPr>
        <p:spPr bwMode="auto">
          <a:xfrm>
            <a:off x="8851392" y="5907024"/>
            <a:ext cx="2715768" cy="32915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dirty="0">
                <a:solidFill>
                  <a:srgbClr val="B0903D"/>
                </a:solidFill>
                <a:latin typeface="Cormorant"/>
              </a:rPr>
              <a:t>Молочный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439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7BB6F1B-10EC-42BE-EAE2-AE4AA803390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D71D1-E846-F3FA-F48F-E42FF12BD548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Как выглядит наш шоколад внутри брендированной упаковки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Логотип">
            <a:extLst>
              <a:ext uri="{FF2B5EF4-FFF2-40B4-BE49-F238E27FC236}">
                <a16:creationId xmlns:a16="http://schemas.microsoft.com/office/drawing/2014/main" id="{66CF029C-DEEB-4EAF-2945-546C50632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101" name="Line">
            <a:extLst>
              <a:ext uri="{FF2B5EF4-FFF2-40B4-BE49-F238E27FC236}">
                <a16:creationId xmlns:a16="http://schemas.microsoft.com/office/drawing/2014/main" id="{9DAE5566-F3EE-5DD4-1E6C-8B5E52BE76A5}"/>
              </a:ext>
            </a:extLst>
          </p:cNvPr>
          <p:cNvCxnSpPr>
            <a:cxnSpLocks/>
          </p:cNvCxnSpPr>
          <p:nvPr/>
        </p:nvCxnSpPr>
        <p:spPr bwMode="auto">
          <a:xfrm>
            <a:off x="0" y="1208471"/>
            <a:ext cx="7857073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B">
            <a:extLst>
              <a:ext uri="{FF2B5EF4-FFF2-40B4-BE49-F238E27FC236}">
                <a16:creationId xmlns:a16="http://schemas.microsoft.com/office/drawing/2014/main" id="{6A644424-08B3-7A8D-37A4-5B6EED2B8A8F}"/>
              </a:ext>
            </a:extLst>
          </p:cNvPr>
          <p:cNvSpPr txBox="1"/>
          <p:nvPr/>
        </p:nvSpPr>
        <p:spPr bwMode="auto">
          <a:xfrm>
            <a:off x="539496" y="1371600"/>
            <a:ext cx="8595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6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Обычно это вау-эффект: с фруктами и орехами 30 </a:t>
            </a:r>
            <a:r>
              <a:rPr lang="ru-RU" sz="1600" b="0" i="0" dirty="0" err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гр</a:t>
            </a:r>
            <a:r>
              <a:rPr lang="ru-RU" sz="16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</a:t>
            </a:r>
            <a:endParaRPr dirty="0"/>
          </a:p>
        </p:txBody>
      </p:sp>
      <p:sp>
        <p:nvSpPr>
          <p:cNvPr id="104" name="Rect">
            <a:extLst>
              <a:ext uri="{FF2B5EF4-FFF2-40B4-BE49-F238E27FC236}">
                <a16:creationId xmlns:a16="http://schemas.microsoft.com/office/drawing/2014/main" id="{929D6664-FA37-6233-0561-FE5DFFAFAFDD}"/>
              </a:ext>
            </a:extLst>
          </p:cNvPr>
          <p:cNvSpPr/>
          <p:nvPr/>
        </p:nvSpPr>
        <p:spPr bwMode="auto">
          <a:xfrm>
            <a:off x="685800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4" name="Rect">
            <a:extLst>
              <a:ext uri="{FF2B5EF4-FFF2-40B4-BE49-F238E27FC236}">
                <a16:creationId xmlns:a16="http://schemas.microsoft.com/office/drawing/2014/main" id="{838EF4C0-CE99-FE06-FEA8-B97DE01245BD}"/>
              </a:ext>
            </a:extLst>
          </p:cNvPr>
          <p:cNvSpPr/>
          <p:nvPr/>
        </p:nvSpPr>
        <p:spPr bwMode="auto">
          <a:xfrm>
            <a:off x="685800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9" name="Rect">
            <a:extLst>
              <a:ext uri="{FF2B5EF4-FFF2-40B4-BE49-F238E27FC236}">
                <a16:creationId xmlns:a16="http://schemas.microsoft.com/office/drawing/2014/main" id="{EB4CC7B3-8BFD-CD5E-20AA-39832DC995FB}"/>
              </a:ext>
            </a:extLst>
          </p:cNvPr>
          <p:cNvSpPr/>
          <p:nvPr/>
        </p:nvSpPr>
        <p:spPr bwMode="auto">
          <a:xfrm>
            <a:off x="6382512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23" name="TB">
            <a:extLst>
              <a:ext uri="{FF2B5EF4-FFF2-40B4-BE49-F238E27FC236}">
                <a16:creationId xmlns:a16="http://schemas.microsoft.com/office/drawing/2014/main" id="{FE499080-AD2A-F5DB-23F5-83472D9E3E49}"/>
              </a:ext>
            </a:extLst>
          </p:cNvPr>
          <p:cNvSpPr txBox="1"/>
          <p:nvPr/>
        </p:nvSpPr>
        <p:spPr bwMode="auto">
          <a:xfrm>
            <a:off x="685800" y="6263640"/>
            <a:ext cx="10789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b="0" i="0" dirty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Эффектно и вкусно</a:t>
            </a: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BE5D85-D09A-11FE-FBBF-37FF145DF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" y="1892808"/>
            <a:ext cx="2404872" cy="36027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4BB2D9-B301-688D-D290-1A1A68E65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319" y="1892808"/>
            <a:ext cx="2404872" cy="360273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3E87F88-1979-DE93-6098-CFB3579BA6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846" y="1892808"/>
            <a:ext cx="2404872" cy="360273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8573FB-4F88-FA73-9D24-DC0EE44190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374" y="1892808"/>
            <a:ext cx="2404872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7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1FB0E6E-4DCF-BBD9-B03D-8A97A0214AF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C9A05-1EB5-D797-A478-DC5E8D30049C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Вкусный шоколад, который хочется разглядывать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Логотип">
            <a:extLst>
              <a:ext uri="{FF2B5EF4-FFF2-40B4-BE49-F238E27FC236}">
                <a16:creationId xmlns:a16="http://schemas.microsoft.com/office/drawing/2014/main" id="{862967D8-231D-FEB1-8CC6-4A096D6BB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101" name="Line">
            <a:extLst>
              <a:ext uri="{FF2B5EF4-FFF2-40B4-BE49-F238E27FC236}">
                <a16:creationId xmlns:a16="http://schemas.microsoft.com/office/drawing/2014/main" id="{C3125C84-0074-700C-258A-8394EA200758}"/>
              </a:ext>
            </a:extLst>
          </p:cNvPr>
          <p:cNvCxnSpPr>
            <a:cxnSpLocks/>
          </p:cNvCxnSpPr>
          <p:nvPr/>
        </p:nvCxnSpPr>
        <p:spPr bwMode="auto">
          <a:xfrm>
            <a:off x="0" y="1208471"/>
            <a:ext cx="7857073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B">
            <a:extLst>
              <a:ext uri="{FF2B5EF4-FFF2-40B4-BE49-F238E27FC236}">
                <a16:creationId xmlns:a16="http://schemas.microsoft.com/office/drawing/2014/main" id="{1633E06E-10CA-E52A-3D97-364DCE0B1E5E}"/>
              </a:ext>
            </a:extLst>
          </p:cNvPr>
          <p:cNvSpPr txBox="1"/>
          <p:nvPr/>
        </p:nvSpPr>
        <p:spPr bwMode="auto">
          <a:xfrm>
            <a:off x="539496" y="1371600"/>
            <a:ext cx="8595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6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Обычно это вау-эффект</a:t>
            </a:r>
            <a:endParaRPr dirty="0"/>
          </a:p>
        </p:txBody>
      </p:sp>
      <p:sp>
        <p:nvSpPr>
          <p:cNvPr id="104" name="Rect">
            <a:extLst>
              <a:ext uri="{FF2B5EF4-FFF2-40B4-BE49-F238E27FC236}">
                <a16:creationId xmlns:a16="http://schemas.microsoft.com/office/drawing/2014/main" id="{DB2D9AD4-CA2E-77BC-B04E-1AFF6EA3924C}"/>
              </a:ext>
            </a:extLst>
          </p:cNvPr>
          <p:cNvSpPr/>
          <p:nvPr/>
        </p:nvSpPr>
        <p:spPr bwMode="auto">
          <a:xfrm>
            <a:off x="685800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4" name="Rect">
            <a:extLst>
              <a:ext uri="{FF2B5EF4-FFF2-40B4-BE49-F238E27FC236}">
                <a16:creationId xmlns:a16="http://schemas.microsoft.com/office/drawing/2014/main" id="{CDF9E50D-2DDC-EF4B-EA8C-68238E73EAF9}"/>
              </a:ext>
            </a:extLst>
          </p:cNvPr>
          <p:cNvSpPr/>
          <p:nvPr/>
        </p:nvSpPr>
        <p:spPr bwMode="auto">
          <a:xfrm>
            <a:off x="685800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9" name="Rect">
            <a:extLst>
              <a:ext uri="{FF2B5EF4-FFF2-40B4-BE49-F238E27FC236}">
                <a16:creationId xmlns:a16="http://schemas.microsoft.com/office/drawing/2014/main" id="{1921BAAE-DAB4-4165-CF50-19097CFDB3FD}"/>
              </a:ext>
            </a:extLst>
          </p:cNvPr>
          <p:cNvSpPr/>
          <p:nvPr/>
        </p:nvSpPr>
        <p:spPr bwMode="auto">
          <a:xfrm>
            <a:off x="6382512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23" name="TB">
            <a:extLst>
              <a:ext uri="{FF2B5EF4-FFF2-40B4-BE49-F238E27FC236}">
                <a16:creationId xmlns:a16="http://schemas.microsoft.com/office/drawing/2014/main" id="{C3CFA025-A25A-DA05-D3B9-5A308EDE5018}"/>
              </a:ext>
            </a:extLst>
          </p:cNvPr>
          <p:cNvSpPr txBox="1"/>
          <p:nvPr/>
        </p:nvSpPr>
        <p:spPr bwMode="auto">
          <a:xfrm>
            <a:off x="685800" y="6263640"/>
            <a:ext cx="10789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b="0" i="0" dirty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Эффектно и вкусно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807E55-CAE6-4BCD-DC4D-688F2B4DE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" y="1865376"/>
            <a:ext cx="3447288" cy="43068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E9755E-EB40-E976-AED1-804CCA3E3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32" y="1865376"/>
            <a:ext cx="3447288" cy="43068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10A559-C6D1-8EFE-C58A-7BB553C7E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168" y="1865376"/>
            <a:ext cx="3447288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85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Подарочные варианты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685800" y="4663440"/>
            <a:ext cx="3108960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4526280" y="4663440"/>
            <a:ext cx="3108960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8366760" y="4663440"/>
            <a:ext cx="3108960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710" name="Char"/>
          <p:cNvSpPr txBox="1"/>
          <p:nvPr/>
        </p:nvSpPr>
        <p:spPr bwMode="auto">
          <a:xfrm>
            <a:off x="685800" y="1316736"/>
            <a:ext cx="10789920" cy="29260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300" b="1" dirty="0">
                <a:solidFill>
                  <a:srgbClr val="8A6A3B"/>
                </a:solidFill>
                <a:latin typeface="Cormorant"/>
              </a:rPr>
              <a:t>Готовые варианты и под брендирование</a:t>
            </a:r>
            <a:endParaRPr dirty="0"/>
          </a:p>
        </p:txBody>
      </p:sp>
      <p:sp>
        <p:nvSpPr>
          <p:cNvPr id="83334" name="Char"/>
          <p:cNvSpPr txBox="1"/>
          <p:nvPr/>
        </p:nvSpPr>
        <p:spPr bwMode="auto">
          <a:xfrm>
            <a:off x="685800" y="4041648"/>
            <a:ext cx="3108960" cy="54864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 dirty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Конверт с батончиками</a:t>
            </a:r>
            <a:endParaRPr dirty="0"/>
          </a:p>
        </p:txBody>
      </p:sp>
      <p:sp>
        <p:nvSpPr>
          <p:cNvPr id="86843" name="Char"/>
          <p:cNvSpPr txBox="1"/>
          <p:nvPr/>
        </p:nvSpPr>
        <p:spPr bwMode="auto">
          <a:xfrm>
            <a:off x="685800" y="4773168"/>
            <a:ext cx="3108960" cy="45720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 dirty="0">
                <a:solidFill>
                  <a:srgbClr val="9C6B2F"/>
                </a:solidFill>
                <a:latin typeface="Cormorant"/>
                <a:ea typeface="Cormorant"/>
                <a:cs typeface="Cormorant"/>
              </a:rPr>
              <a:t>Небольшой повод</a:t>
            </a:r>
            <a:endParaRPr dirty="0"/>
          </a:p>
        </p:txBody>
      </p:sp>
      <p:sp>
        <p:nvSpPr>
          <p:cNvPr id="84784" name="Char"/>
          <p:cNvSpPr txBox="1"/>
          <p:nvPr/>
        </p:nvSpPr>
        <p:spPr bwMode="auto">
          <a:xfrm>
            <a:off x="685800" y="5303520"/>
            <a:ext cx="3108960" cy="128016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Два батончика 30 г в брендированном конверте или пакете. Ваш дизайн на обёртке, </a:t>
            </a:r>
            <a:r>
              <a:rPr lang="ru-RU" sz="1200" b="0" i="0" dirty="0" err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шубере</a:t>
            </a: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или наклейке.</a:t>
            </a:r>
            <a:endParaRPr dirty="0"/>
          </a:p>
        </p:txBody>
      </p:sp>
      <p:sp>
        <p:nvSpPr>
          <p:cNvPr id="87748" name="Char"/>
          <p:cNvSpPr txBox="1"/>
          <p:nvPr/>
        </p:nvSpPr>
        <p:spPr bwMode="auto">
          <a:xfrm>
            <a:off x="4526280" y="4041648"/>
            <a:ext cx="3108960" cy="54864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 dirty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Коробка с шубером</a:t>
            </a:r>
            <a:endParaRPr dirty="0"/>
          </a:p>
        </p:txBody>
      </p:sp>
      <p:sp>
        <p:nvSpPr>
          <p:cNvPr id="87971" name="Char"/>
          <p:cNvSpPr txBox="1"/>
          <p:nvPr/>
        </p:nvSpPr>
        <p:spPr bwMode="auto">
          <a:xfrm>
            <a:off x="4526280" y="4773168"/>
            <a:ext cx="3108960" cy="45720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 dirty="0">
                <a:solidFill>
                  <a:srgbClr val="9C6B2F"/>
                </a:solidFill>
                <a:latin typeface="Cormorant"/>
                <a:ea typeface="Cormorant"/>
                <a:cs typeface="Cormorant"/>
              </a:rPr>
              <a:t>8 МАРТА · НОВЫЙ ГОД</a:t>
            </a:r>
            <a:endParaRPr dirty="0"/>
          </a:p>
        </p:txBody>
      </p:sp>
      <p:sp>
        <p:nvSpPr>
          <p:cNvPr id="88160" name="Char"/>
          <p:cNvSpPr txBox="1"/>
          <p:nvPr/>
        </p:nvSpPr>
        <p:spPr bwMode="auto">
          <a:xfrm>
            <a:off x="4526280" y="5303520"/>
            <a:ext cx="3108960" cy="128016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Набор 100 г и батончики в коробке с </a:t>
            </a:r>
            <a:r>
              <a:rPr lang="ru-RU" sz="1200" b="0" i="0" dirty="0" err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шубером</a:t>
            </a: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и лентой. Открытка с вашим текстом.</a:t>
            </a:r>
            <a:endParaRPr dirty="0"/>
          </a:p>
        </p:txBody>
      </p:sp>
      <p:sp>
        <p:nvSpPr>
          <p:cNvPr id="87314" name="Char"/>
          <p:cNvSpPr txBox="1"/>
          <p:nvPr/>
        </p:nvSpPr>
        <p:spPr bwMode="auto">
          <a:xfrm>
            <a:off x="8366760" y="4041648"/>
            <a:ext cx="3108960" cy="54864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Коробка с ложементом</a:t>
            </a:r>
            <a:endParaRPr/>
          </a:p>
        </p:txBody>
      </p:sp>
      <p:sp>
        <p:nvSpPr>
          <p:cNvPr id="4" name="Char"/>
          <p:cNvSpPr txBox="1"/>
          <p:nvPr/>
        </p:nvSpPr>
        <p:spPr bwMode="auto">
          <a:xfrm>
            <a:off x="8366760" y="4773168"/>
            <a:ext cx="3108960" cy="45720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9C6B2F"/>
                </a:solidFill>
                <a:latin typeface="Cormorant"/>
                <a:ea typeface="Cormorant"/>
                <a:cs typeface="Cormorant"/>
              </a:rPr>
              <a:t>КЛИЕНТАМ И ПАРТНЁРАМ</a:t>
            </a:r>
            <a:endParaRPr/>
          </a:p>
        </p:txBody>
      </p:sp>
      <p:sp>
        <p:nvSpPr>
          <p:cNvPr id="84715" name="Char"/>
          <p:cNvSpPr txBox="1"/>
          <p:nvPr/>
        </p:nvSpPr>
        <p:spPr bwMode="auto">
          <a:xfrm>
            <a:off x="8397240" y="5303520"/>
            <a:ext cx="3108960" cy="128016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Подарочный набор: в большой коробке. </a:t>
            </a:r>
            <a:r>
              <a:rPr lang="ru-RU" sz="120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Шоколад кусковый и плиточный</a:t>
            </a: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, авторская упаковка, персонализация </a:t>
            </a:r>
            <a:r>
              <a:rPr lang="ru-RU" sz="120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вкусов под получателя</a:t>
            </a:r>
            <a:r>
              <a:rPr lang="ru-RU" sz="12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.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C6CB03-1962-9248-A8F2-5D17DF646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857" y="1755648"/>
            <a:ext cx="1556766" cy="20756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7E9701-9C0A-E231-C2A9-60E6393CC7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16938"/>
            <a:ext cx="3108960" cy="17531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E9A916-9FD1-9E07-55EE-41E2EBA1F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0" y="1916938"/>
            <a:ext cx="3108960" cy="17531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Подарок: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конверт с двумя батончиками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/>
          <p:cNvSpPr txBox="1"/>
          <p:nvPr/>
        </p:nvSpPr>
        <p:spPr bwMode="auto">
          <a:xfrm>
            <a:off x="539811" y="2390912"/>
            <a:ext cx="6342638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Продукт, который съедят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в тот же день, — </a:t>
            </a:r>
            <a:r>
              <a:rPr lang="ru-RU" sz="1600" b="1" dirty="0">
                <a:latin typeface="Cormorant"/>
                <a:ea typeface="Cormorant"/>
                <a:cs typeface="Cormorant"/>
              </a:rPr>
              <a:t>а не сувенир в ящик стола</a:t>
            </a: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Брендирование: </a:t>
            </a:r>
            <a:r>
              <a:rPr lang="ru-RU" sz="1600" dirty="0">
                <a:latin typeface="Cormorant"/>
                <a:ea typeface="Cormorant"/>
                <a:cs typeface="Cormorant"/>
              </a:rPr>
              <a:t>конверт или пакет с вашим дизайном, </a:t>
            </a:r>
            <a:r>
              <a:rPr lang="ru-RU" sz="1600" b="1" dirty="0">
                <a:latin typeface="Cormorant"/>
                <a:ea typeface="Cormorant"/>
                <a:cs typeface="Cormorant"/>
              </a:rPr>
              <a:t>наклейка</a:t>
            </a: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Макеты </a:t>
            </a:r>
            <a:r>
              <a:rPr lang="ru-RU" sz="1600" dirty="0">
                <a:latin typeface="Cormorant"/>
                <a:ea typeface="Cormorant"/>
                <a:cs typeface="Cormorant"/>
              </a:rPr>
              <a:t>принимаем от вас или </a:t>
            </a:r>
            <a:r>
              <a:rPr lang="ru-RU" sz="1600" dirty="0" err="1">
                <a:latin typeface="Cormorant"/>
                <a:ea typeface="Cormorant"/>
                <a:cs typeface="Cormorant"/>
              </a:rPr>
              <a:t>отрисовываем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сами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ДШВ: 20 см х 15 см х 3 см</a:t>
            </a: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3" name="Подзаголовок 3"/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Срок: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10 рабочих дней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/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Брендирование конверта: наклейка с вашим лого</a:t>
            </a:r>
            <a:endParaRPr sz="1600" b="1" dirty="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Тираж: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300 шт.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dirty="0"/>
          </a:p>
        </p:txBody>
      </p:sp>
      <p:cxnSp>
        <p:nvCxnSpPr>
          <p:cNvPr id="31" name="Прямая соединительная линия 30"/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Для профессиональных праздников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20832" y="1807383"/>
            <a:ext cx="7340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Два батончика 30 г — молочный и горький</a:t>
            </a:r>
            <a:b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</a:br>
            <a:endParaRPr sz="16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29ED3F-52F5-A66E-F215-0A1B17EA4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2514600"/>
            <a:ext cx="4343400" cy="24505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CF85A83-C5C7-5518-EBFA-36C824AA21D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76AA013-0E47-9EAA-FCFF-EA45B4D718EB}"/>
              </a:ext>
            </a:extLst>
          </p:cNvPr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836AB-035D-BE7A-4DA3-DC70C76EF326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Подарок: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набор из шести кубиков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>
            <a:extLst>
              <a:ext uri="{FF2B5EF4-FFF2-40B4-BE49-F238E27FC236}">
                <a16:creationId xmlns:a16="http://schemas.microsoft.com/office/drawing/2014/main" id="{294D9E5C-3367-06B0-9C32-5FD9EC955EC7}"/>
              </a:ext>
            </a:extLst>
          </p:cNvPr>
          <p:cNvSpPr txBox="1"/>
          <p:nvPr/>
        </p:nvSpPr>
        <p:spPr bwMode="auto">
          <a:xfrm>
            <a:off x="539811" y="2390912"/>
            <a:ext cx="6342638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Шесть вкусов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в одной коробке — </a:t>
            </a:r>
            <a:r>
              <a:rPr lang="ru-RU" sz="1600" b="1" dirty="0">
                <a:latin typeface="Cormorant"/>
                <a:ea typeface="Cormorant"/>
                <a:cs typeface="Cormorant"/>
              </a:rPr>
              <a:t>по одному кусочку каждого</a:t>
            </a: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Брендирование: каждый кусочек в кубике 4 см, упакован в коробку, которую приятно подарить</a:t>
            </a: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dirty="0">
                <a:latin typeface="Cormorant"/>
                <a:ea typeface="Cormorant"/>
                <a:cs typeface="Cormorant"/>
              </a:rPr>
              <a:t>ДШВ: 20 см х 12 см х 4,5 см</a:t>
            </a:r>
            <a:endParaRPr lang="ru-RU" sz="1600"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3" name="Подзаголовок 3">
            <a:extLst>
              <a:ext uri="{FF2B5EF4-FFF2-40B4-BE49-F238E27FC236}">
                <a16:creationId xmlns:a16="http://schemas.microsoft.com/office/drawing/2014/main" id="{EE134555-230C-859A-1EBE-29877531704F}"/>
              </a:ext>
            </a:extLst>
          </p:cNvPr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Срок: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10 рабочих дней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>
            <a:extLst>
              <a:ext uri="{FF2B5EF4-FFF2-40B4-BE49-F238E27FC236}">
                <a16:creationId xmlns:a16="http://schemas.microsoft.com/office/drawing/2014/main" id="{69E4BBC0-DC48-6EA8-BC0F-7836F2A0E657}"/>
              </a:ext>
            </a:extLst>
          </p:cNvPr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Варианты коробки: коробка с крышкой или </a:t>
            </a:r>
            <a:r>
              <a:rPr lang="ru-RU" sz="1600" b="1" dirty="0" err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шубером</a:t>
            </a: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, возможно брендирование</a:t>
            </a:r>
            <a:endParaRPr sz="1600" b="1" dirty="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>
            <a:extLst>
              <a:ext uri="{FF2B5EF4-FFF2-40B4-BE49-F238E27FC236}">
                <a16:creationId xmlns:a16="http://schemas.microsoft.com/office/drawing/2014/main" id="{95F80FBE-C9E3-2842-4B32-1FDB6701A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A200D40-15F0-A3C4-7FD4-51785E9D2246}"/>
              </a:ext>
            </a:extLst>
          </p:cNvPr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9688512-726C-00B4-85AB-FE5EA9F6214D}"/>
              </a:ext>
            </a:extLst>
          </p:cNvPr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87F998-0004-59CE-B7E1-14C1473641D9}"/>
              </a:ext>
            </a:extLst>
          </p:cNvPr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Тираж: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300 шт.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74BCB825-FFDB-2834-3CB5-2127B419974A}"/>
              </a:ext>
            </a:extLst>
          </p:cNvPr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993F8973-6447-DB04-921F-18B4FFD9540C}"/>
              </a:ext>
            </a:extLst>
          </p:cNvPr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DEB33A-9FA5-7F18-05EB-644A2B076482}"/>
              </a:ext>
            </a:extLst>
          </p:cNvPr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Для профессиональных праздников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7ED0C3-2721-B389-298D-E4B2AB66A7A3}"/>
              </a:ext>
            </a:extLst>
          </p:cNvPr>
          <p:cNvSpPr txBox="1"/>
          <p:nvPr/>
        </p:nvSpPr>
        <p:spPr bwMode="auto">
          <a:xfrm>
            <a:off x="720832" y="1807383"/>
            <a:ext cx="73407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 dirty="0"/>
              <a:t>Набор из 6 вкусов нашего шоколада по одному кусочку</a:t>
            </a:r>
            <a:endParaRPr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2CEAAD-BAD6-DBA8-ACF1-E01698B5A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768" y="2286000"/>
            <a:ext cx="1993392" cy="13258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99324D-96BA-94F3-0F18-FEE06E235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768" y="3749040"/>
            <a:ext cx="1993392" cy="199339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97291D-E0E1-64FD-2086-290F283FD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2286000"/>
            <a:ext cx="2304288" cy="345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33C55D-FD9E-7BA3-CC5A-6B06B4BBDE3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1A06795D-1CA7-1358-63AD-662B448682DA}"/>
              </a:ext>
            </a:extLst>
          </p:cNvPr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2AE72-348D-0247-BA44-A89749C423F5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Подарок: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коробка с шубером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>
            <a:extLst>
              <a:ext uri="{FF2B5EF4-FFF2-40B4-BE49-F238E27FC236}">
                <a16:creationId xmlns:a16="http://schemas.microsoft.com/office/drawing/2014/main" id="{F90B0FFE-FB24-FAA3-CD0E-52CA4029740F}"/>
              </a:ext>
            </a:extLst>
          </p:cNvPr>
          <p:cNvSpPr txBox="1"/>
          <p:nvPr/>
        </p:nvSpPr>
        <p:spPr bwMode="auto">
          <a:xfrm>
            <a:off x="539811" y="2390912"/>
            <a:ext cx="6342638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Брендирование: </a:t>
            </a:r>
            <a:r>
              <a:rPr lang="ru-RU" sz="1600" dirty="0">
                <a:latin typeface="Cormorant"/>
                <a:ea typeface="Cormorant"/>
                <a:cs typeface="Cormorant"/>
              </a:rPr>
              <a:t>ваше брендирование на </a:t>
            </a:r>
            <a:r>
              <a:rPr lang="ru-RU" sz="1600" dirty="0" err="1">
                <a:latin typeface="Cormorant"/>
                <a:ea typeface="Cormorant"/>
                <a:cs typeface="Cormorant"/>
              </a:rPr>
              <a:t>шубере</a:t>
            </a: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dirty="0">
                <a:latin typeface="Cormorant"/>
                <a:ea typeface="Cormorant"/>
                <a:cs typeface="Cormorant"/>
              </a:rPr>
              <a:t>ДШВ: 20 см х 18 см х 4,5 см</a:t>
            </a:r>
            <a:endParaRPr lang="ru-RU" sz="1600"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3" name="Подзаголовок 3">
            <a:extLst>
              <a:ext uri="{FF2B5EF4-FFF2-40B4-BE49-F238E27FC236}">
                <a16:creationId xmlns:a16="http://schemas.microsoft.com/office/drawing/2014/main" id="{6B93C6F1-AB64-8812-46CE-A38CFF18D993}"/>
              </a:ext>
            </a:extLst>
          </p:cNvPr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Срок: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14 рабочих дней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>
            <a:extLst>
              <a:ext uri="{FF2B5EF4-FFF2-40B4-BE49-F238E27FC236}">
                <a16:creationId xmlns:a16="http://schemas.microsoft.com/office/drawing/2014/main" id="{03453441-BF27-2739-5268-E5202C1905AC}"/>
              </a:ext>
            </a:extLst>
          </p:cNvPr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Можем подготовить дизайн и </a:t>
            </a:r>
            <a:r>
              <a:rPr lang="ru-RU" sz="1600" b="1" dirty="0" err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мокап</a:t>
            </a: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 по ваше брендирование.</a:t>
            </a:r>
            <a:endParaRPr sz="1600" b="1" dirty="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>
            <a:extLst>
              <a:ext uri="{FF2B5EF4-FFF2-40B4-BE49-F238E27FC236}">
                <a16:creationId xmlns:a16="http://schemas.microsoft.com/office/drawing/2014/main" id="{6449A27D-AF92-7DA0-1584-137D18432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82EEDD1-06AB-0631-1B50-78D04336EE2C}"/>
              </a:ext>
            </a:extLst>
          </p:cNvPr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0841622-35B6-8773-F614-92BED6616FFB}"/>
              </a:ext>
            </a:extLst>
          </p:cNvPr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2687CB-24C6-947F-B8DB-84DE601518DB}"/>
              </a:ext>
            </a:extLst>
          </p:cNvPr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Тираж: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100 шт.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93A373A-6E78-AE32-60B0-1BE23A74EDC8}"/>
              </a:ext>
            </a:extLst>
          </p:cNvPr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B521D72-EA0B-1D6A-4223-929982CBC389}"/>
              </a:ext>
            </a:extLst>
          </p:cNvPr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9D0471-BCDA-287B-7B8B-ADD36C65DF67}"/>
              </a:ext>
            </a:extLst>
          </p:cNvPr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Для профессиональных праздников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EB700F-3667-C052-D0F0-F8D36EF405BC}"/>
              </a:ext>
            </a:extLst>
          </p:cNvPr>
          <p:cNvSpPr txBox="1"/>
          <p:nvPr/>
        </p:nvSpPr>
        <p:spPr bwMode="auto">
          <a:xfrm>
            <a:off x="720832" y="1807383"/>
            <a:ext cx="7340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Шоколад 100 </a:t>
            </a:r>
            <a:r>
              <a:rPr lang="ru-RU" sz="1600" dirty="0" err="1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гр</a:t>
            </a: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 и два батончика по 30 </a:t>
            </a:r>
            <a:r>
              <a:rPr lang="ru-RU" sz="1600" dirty="0" err="1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гр</a:t>
            </a: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 или 2 шоколада по 100 </a:t>
            </a:r>
            <a:r>
              <a:rPr lang="ru-RU" sz="1600" dirty="0" err="1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гр</a:t>
            </a:r>
            <a:b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</a:b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 </a:t>
            </a:r>
            <a:endParaRPr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D838CF-08D9-B1A4-7447-31CD1458C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0" y="1943848"/>
            <a:ext cx="4456629" cy="250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99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D352707-F9A9-96A2-B6B1-A3FB048CB16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162EAA9-69E6-4CA8-E154-10694C7E48D2}"/>
              </a:ext>
            </a:extLst>
          </p:cNvPr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061A2-4F6A-047B-7CF5-F6BE0B22F42D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Подарок: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коробка с крышкой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>
            <a:extLst>
              <a:ext uri="{FF2B5EF4-FFF2-40B4-BE49-F238E27FC236}">
                <a16:creationId xmlns:a16="http://schemas.microsoft.com/office/drawing/2014/main" id="{AFDAEDFD-E3AA-B1F1-87E8-FB80A8ADF8E4}"/>
              </a:ext>
            </a:extLst>
          </p:cNvPr>
          <p:cNvSpPr txBox="1"/>
          <p:nvPr/>
        </p:nvSpPr>
        <p:spPr bwMode="auto">
          <a:xfrm>
            <a:off x="539811" y="2390912"/>
            <a:ext cx="6342638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Брендирование: </a:t>
            </a:r>
            <a:r>
              <a:rPr lang="ru-RU" sz="1600" dirty="0">
                <a:latin typeface="Cormorant"/>
                <a:ea typeface="Cormorant"/>
                <a:cs typeface="Cormorant"/>
              </a:rPr>
              <a:t>ваше брендирование на коробке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dirty="0">
                <a:latin typeface="Cormorant"/>
                <a:ea typeface="Cormorant"/>
                <a:cs typeface="Cormorant"/>
              </a:rPr>
              <a:t>ДШВ: 30 см х 18 см х 4,5 см</a:t>
            </a:r>
            <a:endParaRPr lang="ru-RU" sz="1600"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3" name="Подзаголовок 3">
            <a:extLst>
              <a:ext uri="{FF2B5EF4-FFF2-40B4-BE49-F238E27FC236}">
                <a16:creationId xmlns:a16="http://schemas.microsoft.com/office/drawing/2014/main" id="{29ED2DD7-55D2-A395-053D-04E381D1D779}"/>
              </a:ext>
            </a:extLst>
          </p:cNvPr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Срок: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14 рабочих дней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>
            <a:extLst>
              <a:ext uri="{FF2B5EF4-FFF2-40B4-BE49-F238E27FC236}">
                <a16:creationId xmlns:a16="http://schemas.microsoft.com/office/drawing/2014/main" id="{BFE0C78A-3811-D93A-94B6-0C1CC473A626}"/>
              </a:ext>
            </a:extLst>
          </p:cNvPr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Можем подготовить дизайн и </a:t>
            </a:r>
            <a:r>
              <a:rPr lang="ru-RU" sz="1600" b="1" dirty="0" err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мокап</a:t>
            </a: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 по ваше брендирование.</a:t>
            </a:r>
            <a:endParaRPr sz="1600" b="1" dirty="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>
            <a:extLst>
              <a:ext uri="{FF2B5EF4-FFF2-40B4-BE49-F238E27FC236}">
                <a16:creationId xmlns:a16="http://schemas.microsoft.com/office/drawing/2014/main" id="{C2ED1E1A-138D-CBD4-A2B9-40516755F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F14D6A2-FEAB-5A37-6DB4-2C503148E4A2}"/>
              </a:ext>
            </a:extLst>
          </p:cNvPr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AA7670B-5665-D910-2660-3573DF5FB35B}"/>
              </a:ext>
            </a:extLst>
          </p:cNvPr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FC87E8-6FC3-1DF1-193A-8F7A0D00664F}"/>
              </a:ext>
            </a:extLst>
          </p:cNvPr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Тираж: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100 шт.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8FF47238-F82D-CF88-6F6F-2BAD034B47F3}"/>
              </a:ext>
            </a:extLst>
          </p:cNvPr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94A47E82-DC1B-F219-9EB8-584B4FC6B771}"/>
              </a:ext>
            </a:extLst>
          </p:cNvPr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B6237C-7435-05C3-7A75-3C3E54E9BE87}"/>
              </a:ext>
            </a:extLst>
          </p:cNvPr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Для профессиональных праздников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FE21D8-8746-AA8A-A6A1-F4E012B47C94}"/>
              </a:ext>
            </a:extLst>
          </p:cNvPr>
          <p:cNvSpPr txBox="1"/>
          <p:nvPr/>
        </p:nvSpPr>
        <p:spPr bwMode="auto">
          <a:xfrm>
            <a:off x="720832" y="1807383"/>
            <a:ext cx="7340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Три шоколада по 100 </a:t>
            </a:r>
            <a:r>
              <a:rPr lang="ru-RU" sz="1600" dirty="0" err="1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гр</a:t>
            </a:r>
            <a:b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</a:br>
            <a:r>
              <a:rPr lang="ru-RU" sz="1600" dirty="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 </a:t>
            </a:r>
            <a:endParaRPr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8E6C25-6919-4398-8815-25D1FB410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768" y="2028075"/>
            <a:ext cx="4343400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D42F904-BE32-26A1-E513-AF4EFF38177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3908307-15C7-D2B9-56C4-A7419B149473}"/>
              </a:ext>
            </a:extLst>
          </p:cNvPr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0C911-C1E8-7FAD-F7BB-A6B0683FEBCD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Подарок: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коробка с ложементом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>
            <a:extLst>
              <a:ext uri="{FF2B5EF4-FFF2-40B4-BE49-F238E27FC236}">
                <a16:creationId xmlns:a16="http://schemas.microsoft.com/office/drawing/2014/main" id="{C71C918A-52F6-1A39-02DD-F9678CFF0159}"/>
              </a:ext>
            </a:extLst>
          </p:cNvPr>
          <p:cNvSpPr txBox="1"/>
          <p:nvPr/>
        </p:nvSpPr>
        <p:spPr bwMode="auto">
          <a:xfrm>
            <a:off x="539811" y="2390912"/>
            <a:ext cx="6342638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Брендирование: </a:t>
            </a:r>
            <a:r>
              <a:rPr lang="ru-RU" sz="1600" dirty="0">
                <a:latin typeface="Cormorant"/>
                <a:ea typeface="Cormorant"/>
                <a:cs typeface="Cormorant"/>
              </a:rPr>
              <a:t>большая коробка с ложементом 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dirty="0">
                <a:latin typeface="Cormorant"/>
              </a:rPr>
              <a:t>В набор входит: два вида шоколада по 100 </a:t>
            </a:r>
            <a:r>
              <a:rPr lang="ru-RU" sz="1600" dirty="0" err="1">
                <a:latin typeface="Cormorant"/>
              </a:rPr>
              <a:t>гр</a:t>
            </a:r>
            <a:r>
              <a:rPr lang="ru-RU" sz="1600" dirty="0">
                <a:latin typeface="Cormorant"/>
              </a:rPr>
              <a:t> , 3 вида шоколада по 30 </a:t>
            </a:r>
            <a:r>
              <a:rPr lang="ru-RU" sz="1600" dirty="0" err="1">
                <a:latin typeface="Cormorant"/>
              </a:rPr>
              <a:t>гр</a:t>
            </a:r>
            <a:r>
              <a:rPr lang="ru-RU" sz="1600" dirty="0">
                <a:latin typeface="Cormorant"/>
              </a:rPr>
              <a:t>, мраморная дощечка и золотая вилочка для шоколада</a:t>
            </a:r>
            <a:br>
              <a:rPr lang="ru-RU" sz="1600" dirty="0">
                <a:latin typeface="Cormorant"/>
              </a:rPr>
            </a:br>
            <a:r>
              <a:rPr lang="ru-RU" sz="1500" dirty="0">
                <a:latin typeface="Cormorant"/>
                <a:ea typeface="Cormorant"/>
                <a:cs typeface="Cormorant"/>
              </a:rPr>
              <a:t>ДШВ</a:t>
            </a:r>
            <a:r>
              <a:rPr lang="ru-RU" sz="1500">
                <a:latin typeface="Cormorant"/>
                <a:ea typeface="Cormorant"/>
                <a:cs typeface="Cormorant"/>
              </a:rPr>
              <a:t>: 30 </a:t>
            </a:r>
            <a:r>
              <a:rPr lang="ru-RU" sz="1500" dirty="0">
                <a:latin typeface="Cormorant"/>
                <a:ea typeface="Cormorant"/>
                <a:cs typeface="Cormorant"/>
              </a:rPr>
              <a:t>см х 18 см х 4,5 см</a:t>
            </a:r>
            <a:endParaRPr lang="ru-RU" sz="1500"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lang="ru-RU"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3" name="Подзаголовок 3">
            <a:extLst>
              <a:ext uri="{FF2B5EF4-FFF2-40B4-BE49-F238E27FC236}">
                <a16:creationId xmlns:a16="http://schemas.microsoft.com/office/drawing/2014/main" id="{DD476AA8-254E-2BE4-7CD5-285EF57259B3}"/>
              </a:ext>
            </a:extLst>
          </p:cNvPr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Срок: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14 рабочих дней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sz="16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>
            <a:extLst>
              <a:ext uri="{FF2B5EF4-FFF2-40B4-BE49-F238E27FC236}">
                <a16:creationId xmlns:a16="http://schemas.microsoft.com/office/drawing/2014/main" id="{37DF8EB2-612C-D409-FB00-E6D6EECE4788}"/>
              </a:ext>
            </a:extLst>
          </p:cNvPr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Можем подготовить дизайн и </a:t>
            </a:r>
            <a:r>
              <a:rPr lang="ru-RU" sz="1600" b="1" dirty="0" err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мокап</a:t>
            </a: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 по ваше брендирование.</a:t>
            </a:r>
            <a:endParaRPr sz="1600" b="1" dirty="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>
            <a:extLst>
              <a:ext uri="{FF2B5EF4-FFF2-40B4-BE49-F238E27FC236}">
                <a16:creationId xmlns:a16="http://schemas.microsoft.com/office/drawing/2014/main" id="{D0F38B22-6CFC-7DE0-8467-E7D62B8CC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C5CD443-EFC6-9340-6A46-1031BE33B48C}"/>
              </a:ext>
            </a:extLst>
          </p:cNvPr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160DD7E-FF0A-725B-6743-76AADC5CE532}"/>
              </a:ext>
            </a:extLst>
          </p:cNvPr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B063E4-9FFF-D39A-F172-D1B0378FA81A}"/>
              </a:ext>
            </a:extLst>
          </p:cNvPr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Тираж: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r>
              <a:rPr lang="ru-RU" sz="1600" dirty="0">
                <a:latin typeface="Cormorant"/>
                <a:ea typeface="Cormorant"/>
                <a:cs typeface="Cormorant"/>
              </a:rPr>
              <a:t>от 10 шт.</a:t>
            </a:r>
            <a:br>
              <a:rPr lang="ru-RU" sz="1600" dirty="0">
                <a:latin typeface="Cormorant"/>
                <a:ea typeface="Cormorant"/>
                <a:cs typeface="Cormorant"/>
              </a:rPr>
            </a:br>
            <a:endParaRPr dirty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924855F-32B8-26C8-527A-048027792CFA}"/>
              </a:ext>
            </a:extLst>
          </p:cNvPr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4D45E2A-2519-E96E-8F2C-8C62D01E9868}"/>
              </a:ext>
            </a:extLst>
          </p:cNvPr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E75CCD-60DA-D02B-F7DA-CD902F914175}"/>
              </a:ext>
            </a:extLst>
          </p:cNvPr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Для клиентов и партнёров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4E6067-BC58-A15D-8602-AF13CE27BA77}"/>
              </a:ext>
            </a:extLst>
          </p:cNvPr>
          <p:cNvSpPr txBox="1"/>
          <p:nvPr/>
        </p:nvSpPr>
        <p:spPr bwMode="auto">
          <a:xfrm>
            <a:off x="720832" y="1807383"/>
            <a:ext cx="7340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Большой набор: шоколад, мраморная дощечка и вилочка</a:t>
            </a:r>
            <a:b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</a:br>
            <a:endParaRPr sz="1600"/>
          </a:p>
        </p:txBody>
      </p:sp>
      <p:pic>
        <p:nvPicPr>
          <p:cNvPr id="7" name="IMG_9649_282F1815-22FF-4E98-AF8C-40AA5979CE85.mp4">
            <a:hlinkClick r:id="" action="ppaction://media"/>
            <a:extLst>
              <a:ext uri="{FF2B5EF4-FFF2-40B4-BE49-F238E27FC236}">
                <a16:creationId xmlns:a16="http://schemas.microsoft.com/office/drawing/2014/main" id="{9047D58C-CBFC-B249-E92C-61D569EED3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43750" y="1956735"/>
            <a:ext cx="4736339" cy="266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9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733B000-BA9C-9C45-C2A7-A36310950D8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0DF0498-29E0-BF2F-EFA0-90362F0EA38B}"/>
              </a:ext>
            </a:extLst>
          </p:cNvPr>
          <p:cNvSpPr/>
          <p:nvPr/>
        </p:nvSpPr>
        <p:spPr bwMode="auto">
          <a:xfrm>
            <a:off x="606532" y="5945887"/>
            <a:ext cx="10747268" cy="5933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357C4-A59A-E0C9-34E0-BEABAD8BBDA0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Шоколад и какао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в офисной чайной зоне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sp>
        <p:nvSpPr>
          <p:cNvPr id="10" name="Подзаголовок 3">
            <a:extLst>
              <a:ext uri="{FF2B5EF4-FFF2-40B4-BE49-F238E27FC236}">
                <a16:creationId xmlns:a16="http://schemas.microsoft.com/office/drawing/2014/main" id="{8947C32F-FE2B-61BF-B770-24F96C54D7FB}"/>
              </a:ext>
            </a:extLst>
          </p:cNvPr>
          <p:cNvSpPr txBox="1"/>
          <p:nvPr/>
        </p:nvSpPr>
        <p:spPr bwMode="auto">
          <a:xfrm>
            <a:off x="539811" y="2390912"/>
            <a:ext cx="5120760" cy="182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Какао-порошок 100 и 200 г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— </a:t>
            </a:r>
            <a:r>
              <a:rPr lang="ru-RU" sz="1600" dirty="0" err="1">
                <a:latin typeface="Cormorant"/>
                <a:ea typeface="Cormorant"/>
                <a:cs typeface="Cormorant"/>
              </a:rPr>
              <a:t>неалкализованный</a:t>
            </a:r>
            <a:r>
              <a:rPr lang="ru-RU" sz="1600" dirty="0">
                <a:latin typeface="Cormorant"/>
                <a:ea typeface="Cormorant"/>
                <a:cs typeface="Cormorant"/>
              </a:rPr>
              <a:t>, </a:t>
            </a:r>
            <a:r>
              <a:rPr lang="ru-RU" sz="1600" b="1" dirty="0">
                <a:latin typeface="Cormorant"/>
                <a:ea typeface="Cormorant"/>
                <a:cs typeface="Cormorant"/>
              </a:rPr>
              <a:t>жирность 10–12%</a:t>
            </a:r>
            <a:endParaRPr sz="1600" dirty="0">
              <a:latin typeface="Cormorant"/>
              <a:ea typeface="Cormorant"/>
              <a:cs typeface="Cormorant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Батончики 30 г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— </a:t>
            </a:r>
            <a:r>
              <a:rPr lang="ru-RU" sz="1600" dirty="0" err="1">
                <a:latin typeface="Cormorant"/>
                <a:ea typeface="Cormorant"/>
                <a:cs typeface="Cormorant"/>
              </a:rPr>
              <a:t>по одному на человека к чаю</a:t>
            </a:r>
            <a:endParaRPr dirty="0"/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Clr>
                <a:srgbClr val="B0903D"/>
              </a:buClr>
              <a:buFont typeface="Arial"/>
              <a:buChar char="•"/>
              <a:defRPr/>
            </a:pPr>
            <a:r>
              <a:rPr lang="ru-RU" sz="1600" b="1" dirty="0">
                <a:latin typeface="Cormorant"/>
                <a:ea typeface="Cormorant"/>
                <a:cs typeface="Cormorant"/>
              </a:rPr>
              <a:t>Кусковой шоколад</a:t>
            </a:r>
            <a:r>
              <a:rPr lang="ru-RU" sz="1600" dirty="0">
                <a:latin typeface="Cormorant"/>
                <a:ea typeface="Cormorant"/>
                <a:cs typeface="Cormorant"/>
              </a:rPr>
              <a:t> — </a:t>
            </a:r>
            <a:r>
              <a:rPr lang="ru-RU" sz="1600" dirty="0" err="1">
                <a:latin typeface="Cormorant"/>
                <a:ea typeface="Cormorant"/>
                <a:cs typeface="Cormorant"/>
              </a:rPr>
              <a:t>россыпью в общие вазы или на подставке</a:t>
            </a:r>
            <a:endParaRPr dirty="0"/>
          </a:p>
        </p:txBody>
      </p:sp>
      <p:sp>
        <p:nvSpPr>
          <p:cNvPr id="13" name="Подзаголовок 3">
            <a:extLst>
              <a:ext uri="{FF2B5EF4-FFF2-40B4-BE49-F238E27FC236}">
                <a16:creationId xmlns:a16="http://schemas.microsoft.com/office/drawing/2014/main" id="{23000B85-26DB-48DE-A711-4DCF2F62331C}"/>
              </a:ext>
            </a:extLst>
          </p:cNvPr>
          <p:cNvSpPr txBox="1"/>
          <p:nvPr/>
        </p:nvSpPr>
        <p:spPr bwMode="auto">
          <a:xfrm>
            <a:off x="3656860" y="4915173"/>
            <a:ext cx="3334344" cy="75020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Периодичность:</a:t>
            </a:r>
            <a:r>
              <a:rPr lang="ru-RU" sz="1600">
                <a:latin typeface="Cormorant"/>
                <a:ea typeface="Cormorant"/>
                <a:cs typeface="Cormorant"/>
              </a:rPr>
              <a:t> </a:t>
            </a:r>
            <a:br>
              <a:rPr lang="ru-RU" sz="1600">
                <a:latin typeface="Cormorant"/>
                <a:ea typeface="Cormorant"/>
                <a:cs typeface="Cormorant"/>
              </a:rPr>
            </a:br>
            <a:r>
              <a:rPr lang="ru-RU" sz="1600">
                <a:latin typeface="Cormorant"/>
                <a:ea typeface="Cormorant"/>
                <a:cs typeface="Cormorant"/>
              </a:rPr>
              <a:t>от раза в месяц</a:t>
            </a:r>
            <a:br>
              <a:rPr lang="ru-RU" sz="1600">
                <a:latin typeface="Cormorant"/>
                <a:ea typeface="Cormorant"/>
                <a:cs typeface="Cormorant"/>
              </a:rPr>
            </a:br>
            <a:endParaRPr sz="1600">
              <a:latin typeface="Cormorant"/>
              <a:ea typeface="Cormorant"/>
              <a:cs typeface="Cormorant"/>
            </a:endParaRPr>
          </a:p>
        </p:txBody>
      </p:sp>
      <p:sp>
        <p:nvSpPr>
          <p:cNvPr id="17" name="Подзаголовок 3">
            <a:extLst>
              <a:ext uri="{FF2B5EF4-FFF2-40B4-BE49-F238E27FC236}">
                <a16:creationId xmlns:a16="http://schemas.microsoft.com/office/drawing/2014/main" id="{59F1017C-15F9-292A-BC32-BF3712A0A99A}"/>
              </a:ext>
            </a:extLst>
          </p:cNvPr>
          <p:cNvSpPr txBox="1"/>
          <p:nvPr/>
        </p:nvSpPr>
        <p:spPr bwMode="auto">
          <a:xfrm>
            <a:off x="720832" y="6053658"/>
            <a:ext cx="10518667" cy="755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defRPr/>
            </a:pPr>
            <a:r>
              <a:rPr lang="ru-RU" sz="1600" b="1" dirty="0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Для трёх офисов — одна поставка с развозом по адресам, один счёт и один комплект документов.</a:t>
            </a:r>
            <a:endParaRPr sz="1600" b="1" dirty="0">
              <a:solidFill>
                <a:srgbClr val="200F06"/>
              </a:solidFill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>
            <a:extLst>
              <a:ext uri="{FF2B5EF4-FFF2-40B4-BE49-F238E27FC236}">
                <a16:creationId xmlns:a16="http://schemas.microsoft.com/office/drawing/2014/main" id="{ADA2AF97-8E4E-7472-54F6-E08FD553D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1890A9E-490A-BAA0-0F16-2B31F5DFDDE5}"/>
              </a:ext>
            </a:extLst>
          </p:cNvPr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D657918-824F-0D4D-EEA2-519C63F9CDA5}"/>
              </a:ext>
            </a:extLst>
          </p:cNvPr>
          <p:cNvSpPr/>
          <p:nvPr/>
        </p:nvSpPr>
        <p:spPr bwMode="auto">
          <a:xfrm>
            <a:off x="679037" y="4478667"/>
            <a:ext cx="6275916" cy="1245341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DBCCDC-D783-27FC-E1D4-B1C66EBA2E98}"/>
              </a:ext>
            </a:extLst>
          </p:cNvPr>
          <p:cNvSpPr txBox="1"/>
          <p:nvPr/>
        </p:nvSpPr>
        <p:spPr bwMode="auto">
          <a:xfrm>
            <a:off x="634072" y="4915173"/>
            <a:ext cx="3110419" cy="750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Формат:</a:t>
            </a:r>
            <a:r>
              <a:rPr lang="ru-RU" sz="1600">
                <a:latin typeface="Cormorant"/>
                <a:ea typeface="Cormorant"/>
                <a:cs typeface="Cormorant"/>
              </a:rPr>
              <a:t> </a:t>
            </a:r>
            <a:br>
              <a:rPr lang="ru-RU" sz="1600">
                <a:latin typeface="Cormorant"/>
                <a:ea typeface="Cormorant"/>
                <a:cs typeface="Cormorant"/>
              </a:rPr>
            </a:br>
            <a:r>
              <a:rPr lang="ru-RU" sz="1600">
                <a:latin typeface="Cormorant"/>
                <a:ea typeface="Cormorant"/>
                <a:cs typeface="Cormorant"/>
              </a:rPr>
              <a:t>регулярная отгрузка</a:t>
            </a:r>
            <a:br>
              <a:rPr lang="ru-RU" sz="1600">
                <a:latin typeface="Cormorant"/>
                <a:ea typeface="Cormorant"/>
                <a:cs typeface="Cormorant"/>
              </a:rPr>
            </a:br>
            <a:endParaRPr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385DE78-9E6E-FC47-D92B-9B3CEBF59ACC}"/>
              </a:ext>
            </a:extLst>
          </p:cNvPr>
          <p:cNvCxnSpPr>
            <a:cxnSpLocks/>
          </p:cNvCxnSpPr>
          <p:nvPr/>
        </p:nvCxnSpPr>
        <p:spPr bwMode="auto">
          <a:xfrm>
            <a:off x="3745657" y="455214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A7A66CA-BD7C-7E51-B63F-B4A1D75F4BED}"/>
              </a:ext>
            </a:extLst>
          </p:cNvPr>
          <p:cNvSpPr/>
          <p:nvPr/>
        </p:nvSpPr>
        <p:spPr bwMode="auto">
          <a:xfrm>
            <a:off x="606532" y="1457592"/>
            <a:ext cx="7251593" cy="3100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EB5138-1DDE-F657-4129-71E66349AC87}"/>
              </a:ext>
            </a:extLst>
          </p:cNvPr>
          <p:cNvSpPr txBox="1"/>
          <p:nvPr/>
        </p:nvSpPr>
        <p:spPr bwMode="auto">
          <a:xfrm>
            <a:off x="720832" y="14230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Регулярные поставки в офис</a:t>
            </a:r>
            <a:endParaRPr lang="ru-RU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0A4967-F28D-9E92-BAB2-00233C70D49A}"/>
              </a:ext>
            </a:extLst>
          </p:cNvPr>
          <p:cNvSpPr txBox="1"/>
          <p:nvPr/>
        </p:nvSpPr>
        <p:spPr bwMode="auto">
          <a:xfrm>
            <a:off x="720832" y="1807383"/>
            <a:ext cx="73407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>
              <a:defRPr/>
            </a:pPr>
            <a: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  <a:t>То, что заканчивается и заказывается снова</a:t>
            </a:r>
            <a:br>
              <a:rPr lang="ru-RU" sz="1600">
                <a:solidFill>
                  <a:srgbClr val="200F06"/>
                </a:solidFill>
                <a:latin typeface="Cormorant"/>
                <a:ea typeface="Cormorant"/>
                <a:cs typeface="Cormorant"/>
              </a:rPr>
            </a:br>
            <a:endParaRPr sz="1600"/>
          </a:p>
        </p:txBody>
      </p:sp>
      <p:pic>
        <p:nvPicPr>
          <p:cNvPr id="71079" name="Ph">
            <a:extLst>
              <a:ext uri="{FF2B5EF4-FFF2-40B4-BE49-F238E27FC236}">
                <a16:creationId xmlns:a16="http://schemas.microsoft.com/office/drawing/2014/main" id="{D397722D-AB25-E645-4048-70209CB6D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212" y="1704883"/>
            <a:ext cx="2459736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87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Как мы работаем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Логотип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101" name="Line"/>
          <p:cNvCxnSpPr>
            <a:cxnSpLocks/>
          </p:cNvCxnSpPr>
          <p:nvPr/>
        </p:nvCxnSpPr>
        <p:spPr bwMode="auto">
          <a:xfrm>
            <a:off x="0" y="1208471"/>
            <a:ext cx="7857073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B"/>
          <p:cNvSpPr txBox="1"/>
          <p:nvPr/>
        </p:nvSpPr>
        <p:spPr bwMode="auto">
          <a:xfrm>
            <a:off x="539496" y="1371600"/>
            <a:ext cx="8595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6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Индивидуальный подход</a:t>
            </a:r>
            <a:endParaRPr dirty="0"/>
          </a:p>
        </p:txBody>
      </p:sp>
      <p:sp>
        <p:nvSpPr>
          <p:cNvPr id="103" name="Rect"/>
          <p:cNvSpPr/>
          <p:nvPr/>
        </p:nvSpPr>
        <p:spPr bwMode="auto">
          <a:xfrm>
            <a:off x="768096" y="200253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4" name="Rect"/>
          <p:cNvSpPr/>
          <p:nvPr/>
        </p:nvSpPr>
        <p:spPr bwMode="auto">
          <a:xfrm>
            <a:off x="685800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5" name="TB"/>
          <p:cNvSpPr txBox="1"/>
          <p:nvPr/>
        </p:nvSpPr>
        <p:spPr bwMode="auto">
          <a:xfrm>
            <a:off x="1005840" y="221284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01</a:t>
            </a:r>
            <a:endParaRPr/>
          </a:p>
        </p:txBody>
      </p:sp>
      <p:sp>
        <p:nvSpPr>
          <p:cNvPr id="106" name="TB"/>
          <p:cNvSpPr txBox="1"/>
          <p:nvPr/>
        </p:nvSpPr>
        <p:spPr bwMode="auto">
          <a:xfrm>
            <a:off x="1920240" y="224942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Сбор информации</a:t>
            </a:r>
            <a:endParaRPr/>
          </a:p>
        </p:txBody>
      </p:sp>
      <p:sp>
        <p:nvSpPr>
          <p:cNvPr id="107" name="TB"/>
          <p:cNvSpPr txBox="1"/>
          <p:nvPr/>
        </p:nvSpPr>
        <p:spPr bwMode="auto">
          <a:xfrm>
            <a:off x="1920240" y="276148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Повод, количество получателей, бюджет на человека, дедлайн, ваш фирменный стиль и готовые макеты.</a:t>
            </a:r>
            <a:endParaRPr dirty="0"/>
          </a:p>
        </p:txBody>
      </p:sp>
      <p:sp>
        <p:nvSpPr>
          <p:cNvPr id="108" name="Rect"/>
          <p:cNvSpPr/>
          <p:nvPr/>
        </p:nvSpPr>
        <p:spPr bwMode="auto">
          <a:xfrm>
            <a:off x="6464808" y="200253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9" name="Rect"/>
          <p:cNvSpPr/>
          <p:nvPr/>
        </p:nvSpPr>
        <p:spPr bwMode="auto">
          <a:xfrm>
            <a:off x="6382512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0" name="TB"/>
          <p:cNvSpPr txBox="1"/>
          <p:nvPr/>
        </p:nvSpPr>
        <p:spPr bwMode="auto">
          <a:xfrm>
            <a:off x="6702552" y="221284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02</a:t>
            </a:r>
            <a:endParaRPr/>
          </a:p>
        </p:txBody>
      </p:sp>
      <p:sp>
        <p:nvSpPr>
          <p:cNvPr id="111" name="TB"/>
          <p:cNvSpPr txBox="1"/>
          <p:nvPr/>
        </p:nvSpPr>
        <p:spPr bwMode="auto">
          <a:xfrm>
            <a:off x="7616952" y="224942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Формирование вложения</a:t>
            </a:r>
            <a:endParaRPr/>
          </a:p>
        </p:txBody>
      </p:sp>
      <p:sp>
        <p:nvSpPr>
          <p:cNvPr id="112" name="TB"/>
          <p:cNvSpPr txBox="1"/>
          <p:nvPr/>
        </p:nvSpPr>
        <p:spPr bwMode="auto">
          <a:xfrm>
            <a:off x="7616952" y="276148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Подбираем состав подарка под </a:t>
            </a:r>
            <a:r>
              <a:rPr lang="ru-RU" sz="130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ваши предпочтения</a:t>
            </a: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: тип шоколада и в каком количестве. Считаем </a:t>
            </a:r>
            <a:r>
              <a:rPr lang="ru-RU" sz="130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точную стоимость</a:t>
            </a: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комплекта.</a:t>
            </a:r>
            <a:endParaRPr dirty="0"/>
          </a:p>
        </p:txBody>
      </p:sp>
      <p:sp>
        <p:nvSpPr>
          <p:cNvPr id="113" name="Rect"/>
          <p:cNvSpPr/>
          <p:nvPr/>
        </p:nvSpPr>
        <p:spPr bwMode="auto">
          <a:xfrm>
            <a:off x="768096" y="415137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4" name="Rect"/>
          <p:cNvSpPr/>
          <p:nvPr/>
        </p:nvSpPr>
        <p:spPr bwMode="auto">
          <a:xfrm>
            <a:off x="685800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5" name="TB"/>
          <p:cNvSpPr txBox="1"/>
          <p:nvPr/>
        </p:nvSpPr>
        <p:spPr bwMode="auto">
          <a:xfrm>
            <a:off x="1005840" y="436168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03</a:t>
            </a:r>
            <a:endParaRPr/>
          </a:p>
        </p:txBody>
      </p:sp>
      <p:sp>
        <p:nvSpPr>
          <p:cNvPr id="116" name="TB"/>
          <p:cNvSpPr txBox="1"/>
          <p:nvPr/>
        </p:nvSpPr>
        <p:spPr bwMode="auto">
          <a:xfrm>
            <a:off x="1920240" y="439826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Дизайн упаковки</a:t>
            </a:r>
            <a:endParaRPr/>
          </a:p>
        </p:txBody>
      </p:sp>
      <p:sp>
        <p:nvSpPr>
          <p:cNvPr id="117" name="TB"/>
          <p:cNvSpPr txBox="1"/>
          <p:nvPr/>
        </p:nvSpPr>
        <p:spPr bwMode="auto">
          <a:xfrm>
            <a:off x="1920240" y="491032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Разрабатываем макет или адаптируем ваш. Варианты: обёртка, шубер, наклейка, пакет, коробка, лента.</a:t>
            </a:r>
            <a:endParaRPr/>
          </a:p>
        </p:txBody>
      </p:sp>
      <p:sp>
        <p:nvSpPr>
          <p:cNvPr id="118" name="Rect"/>
          <p:cNvSpPr/>
          <p:nvPr/>
        </p:nvSpPr>
        <p:spPr bwMode="auto">
          <a:xfrm>
            <a:off x="6464808" y="415137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9" name="Rect"/>
          <p:cNvSpPr/>
          <p:nvPr/>
        </p:nvSpPr>
        <p:spPr bwMode="auto">
          <a:xfrm>
            <a:off x="6382512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20" name="TB"/>
          <p:cNvSpPr txBox="1"/>
          <p:nvPr/>
        </p:nvSpPr>
        <p:spPr bwMode="auto">
          <a:xfrm>
            <a:off x="6702552" y="436168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04</a:t>
            </a:r>
            <a:endParaRPr/>
          </a:p>
        </p:txBody>
      </p:sp>
      <p:sp>
        <p:nvSpPr>
          <p:cNvPr id="121" name="TB"/>
          <p:cNvSpPr txBox="1"/>
          <p:nvPr/>
        </p:nvSpPr>
        <p:spPr bwMode="auto">
          <a:xfrm>
            <a:off x="7616952" y="439826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Смета и согласование</a:t>
            </a:r>
            <a:endParaRPr/>
          </a:p>
        </p:txBody>
      </p:sp>
      <p:sp>
        <p:nvSpPr>
          <p:cNvPr id="122" name="TB"/>
          <p:cNvSpPr txBox="1"/>
          <p:nvPr/>
        </p:nvSpPr>
        <p:spPr bwMode="auto">
          <a:xfrm>
            <a:off x="7616952" y="491032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Утверждаем макет и наполнение, фиксируем цену за комплект и общую сумму заказа.</a:t>
            </a:r>
            <a:endParaRPr/>
          </a:p>
        </p:txBody>
      </p:sp>
      <p:sp>
        <p:nvSpPr>
          <p:cNvPr id="123" name="TB"/>
          <p:cNvSpPr txBox="1"/>
          <p:nvPr/>
        </p:nvSpPr>
        <p:spPr bwMode="auto">
          <a:xfrm>
            <a:off x="685800" y="6263640"/>
            <a:ext cx="10789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На этом этапе вы уже видите итоговую цену — дальше она не меняется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Как мы работаем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Логотип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101" name="Line"/>
          <p:cNvCxnSpPr>
            <a:cxnSpLocks/>
          </p:cNvCxnSpPr>
          <p:nvPr/>
        </p:nvCxnSpPr>
        <p:spPr bwMode="auto">
          <a:xfrm>
            <a:off x="0" y="1208471"/>
            <a:ext cx="7857073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B"/>
          <p:cNvSpPr txBox="1"/>
          <p:nvPr/>
        </p:nvSpPr>
        <p:spPr bwMode="auto">
          <a:xfrm>
            <a:off x="539496" y="1371600"/>
            <a:ext cx="8595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6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От подписания договора до коробок в вашем офисе</a:t>
            </a:r>
            <a:endParaRPr/>
          </a:p>
        </p:txBody>
      </p:sp>
      <p:sp>
        <p:nvSpPr>
          <p:cNvPr id="103" name="Rect"/>
          <p:cNvSpPr/>
          <p:nvPr/>
        </p:nvSpPr>
        <p:spPr bwMode="auto">
          <a:xfrm>
            <a:off x="768096" y="200253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4" name="Rect"/>
          <p:cNvSpPr/>
          <p:nvPr/>
        </p:nvSpPr>
        <p:spPr bwMode="auto">
          <a:xfrm>
            <a:off x="685800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5" name="TB"/>
          <p:cNvSpPr txBox="1"/>
          <p:nvPr/>
        </p:nvSpPr>
        <p:spPr bwMode="auto">
          <a:xfrm>
            <a:off x="1005840" y="221284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05</a:t>
            </a:r>
            <a:endParaRPr/>
          </a:p>
        </p:txBody>
      </p:sp>
      <p:sp>
        <p:nvSpPr>
          <p:cNvPr id="106" name="TB"/>
          <p:cNvSpPr txBox="1"/>
          <p:nvPr/>
        </p:nvSpPr>
        <p:spPr bwMode="auto">
          <a:xfrm>
            <a:off x="1920240" y="224942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Договор и оплата</a:t>
            </a:r>
            <a:endParaRPr/>
          </a:p>
        </p:txBody>
      </p:sp>
      <p:sp>
        <p:nvSpPr>
          <p:cNvPr id="107" name="TB"/>
          <p:cNvSpPr txBox="1"/>
          <p:nvPr/>
        </p:nvSpPr>
        <p:spPr bwMode="auto">
          <a:xfrm>
            <a:off x="1920240" y="276148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Договор поставки, счёт, закрывающие документы. Оплата по счёту, возможна разбивка 50/50.</a:t>
            </a:r>
            <a:endParaRPr/>
          </a:p>
        </p:txBody>
      </p:sp>
      <p:sp>
        <p:nvSpPr>
          <p:cNvPr id="108" name="Rect"/>
          <p:cNvSpPr/>
          <p:nvPr/>
        </p:nvSpPr>
        <p:spPr bwMode="auto">
          <a:xfrm>
            <a:off x="6464808" y="200253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09" name="Rect"/>
          <p:cNvSpPr/>
          <p:nvPr/>
        </p:nvSpPr>
        <p:spPr bwMode="auto">
          <a:xfrm>
            <a:off x="6382512" y="192024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0" name="TB"/>
          <p:cNvSpPr txBox="1"/>
          <p:nvPr/>
        </p:nvSpPr>
        <p:spPr bwMode="auto">
          <a:xfrm>
            <a:off x="6702552" y="221284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06</a:t>
            </a:r>
            <a:endParaRPr/>
          </a:p>
        </p:txBody>
      </p:sp>
      <p:sp>
        <p:nvSpPr>
          <p:cNvPr id="111" name="TB"/>
          <p:cNvSpPr txBox="1"/>
          <p:nvPr/>
        </p:nvSpPr>
        <p:spPr bwMode="auto">
          <a:xfrm>
            <a:off x="7616952" y="224942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Производство</a:t>
            </a:r>
            <a:endParaRPr/>
          </a:p>
        </p:txBody>
      </p:sp>
      <p:sp>
        <p:nvSpPr>
          <p:cNvPr id="112" name="TB"/>
          <p:cNvSpPr txBox="1"/>
          <p:nvPr/>
        </p:nvSpPr>
        <p:spPr bwMode="auto">
          <a:xfrm>
            <a:off x="7616952" y="276148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Печатаем упаковку и делаем шоколад параллельно. Самое долгое звено — обычно упаковка, а не шоколад.</a:t>
            </a:r>
            <a:endParaRPr dirty="0"/>
          </a:p>
        </p:txBody>
      </p:sp>
      <p:sp>
        <p:nvSpPr>
          <p:cNvPr id="113" name="Rect"/>
          <p:cNvSpPr/>
          <p:nvPr/>
        </p:nvSpPr>
        <p:spPr bwMode="auto">
          <a:xfrm>
            <a:off x="768096" y="415137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4" name="Rect"/>
          <p:cNvSpPr/>
          <p:nvPr/>
        </p:nvSpPr>
        <p:spPr bwMode="auto">
          <a:xfrm>
            <a:off x="685800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5" name="TB"/>
          <p:cNvSpPr txBox="1"/>
          <p:nvPr/>
        </p:nvSpPr>
        <p:spPr bwMode="auto">
          <a:xfrm>
            <a:off x="1005840" y="436168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07</a:t>
            </a:r>
            <a:endParaRPr/>
          </a:p>
        </p:txBody>
      </p:sp>
      <p:sp>
        <p:nvSpPr>
          <p:cNvPr id="116" name="TB"/>
          <p:cNvSpPr txBox="1"/>
          <p:nvPr/>
        </p:nvSpPr>
        <p:spPr bwMode="auto">
          <a:xfrm>
            <a:off x="1920240" y="439826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Сборка и отгрузка</a:t>
            </a:r>
            <a:endParaRPr/>
          </a:p>
        </p:txBody>
      </p:sp>
      <p:sp>
        <p:nvSpPr>
          <p:cNvPr id="117" name="TB"/>
          <p:cNvSpPr txBox="1"/>
          <p:nvPr/>
        </p:nvSpPr>
        <p:spPr bwMode="auto">
          <a:xfrm>
            <a:off x="1920240" y="491032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Собираем комплекты вручную, упаковываем в транспортную тару. Развоз по адресам офисов или самовывоз.</a:t>
            </a:r>
            <a:endParaRPr/>
          </a:p>
        </p:txBody>
      </p:sp>
      <p:sp>
        <p:nvSpPr>
          <p:cNvPr id="118" name="Rect"/>
          <p:cNvSpPr/>
          <p:nvPr/>
        </p:nvSpPr>
        <p:spPr bwMode="auto">
          <a:xfrm>
            <a:off x="6464808" y="4151376"/>
            <a:ext cx="5120640" cy="1783080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19" name="Rect"/>
          <p:cNvSpPr/>
          <p:nvPr/>
        </p:nvSpPr>
        <p:spPr bwMode="auto">
          <a:xfrm>
            <a:off x="6382512" y="4069080"/>
            <a:ext cx="5120640" cy="1783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marL="0" algn="ctr">
              <a:defRPr/>
            </a:pPr>
            <a:endParaRPr/>
          </a:p>
        </p:txBody>
      </p:sp>
      <p:sp>
        <p:nvSpPr>
          <p:cNvPr id="120" name="TB"/>
          <p:cNvSpPr txBox="1"/>
          <p:nvPr/>
        </p:nvSpPr>
        <p:spPr bwMode="auto">
          <a:xfrm>
            <a:off x="6702552" y="4361688"/>
            <a:ext cx="822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28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!</a:t>
            </a:r>
            <a:endParaRPr/>
          </a:p>
        </p:txBody>
      </p:sp>
      <p:sp>
        <p:nvSpPr>
          <p:cNvPr id="121" name="TB"/>
          <p:cNvSpPr txBox="1"/>
          <p:nvPr/>
        </p:nvSpPr>
        <p:spPr bwMode="auto">
          <a:xfrm>
            <a:off x="7616952" y="4398264"/>
            <a:ext cx="3657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ru-RU" sz="17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Что влияет на срок</a:t>
            </a:r>
            <a:endParaRPr/>
          </a:p>
        </p:txBody>
      </p:sp>
      <p:sp>
        <p:nvSpPr>
          <p:cNvPr id="122" name="TB"/>
          <p:cNvSpPr txBox="1"/>
          <p:nvPr/>
        </p:nvSpPr>
        <p:spPr bwMode="auto">
          <a:xfrm>
            <a:off x="7616952" y="4910328"/>
            <a:ext cx="36118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Наклейки и </a:t>
            </a:r>
            <a:r>
              <a:rPr lang="ru-RU" sz="1300" b="0" i="0" dirty="0" err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шуберы</a:t>
            </a: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— от </a:t>
            </a:r>
            <a:r>
              <a:rPr lang="ru-RU" sz="1300" b="1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5</a:t>
            </a: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дней. Коробки и пакеты с печатью — от </a:t>
            </a:r>
            <a:r>
              <a:rPr lang="ru-RU" sz="130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10</a:t>
            </a:r>
            <a:r>
              <a:rPr lang="ru-RU" sz="1300" b="0" i="0" dirty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дней. </a:t>
            </a:r>
            <a:endParaRPr dirty="0"/>
          </a:p>
        </p:txBody>
      </p:sp>
      <p:sp>
        <p:nvSpPr>
          <p:cNvPr id="123" name="TB"/>
          <p:cNvSpPr txBox="1"/>
          <p:nvPr/>
        </p:nvSpPr>
        <p:spPr bwMode="auto">
          <a:xfrm>
            <a:off x="685800" y="6263640"/>
            <a:ext cx="1078992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1400" b="0" i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Финальные сроки фиксируем в договоре после утверждения макета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cap="all">
                <a:latin typeface="Cormorant"/>
                <a:ea typeface="Cormorant"/>
                <a:cs typeface="Cormorant"/>
              </a:rPr>
              <a:t>АССОРТИМЕНТ</a:t>
            </a:r>
            <a:endParaRPr sz="2800" cap="all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дзаголовок 3"/>
          <p:cNvSpPr txBox="1"/>
          <p:nvPr/>
        </p:nvSpPr>
        <p:spPr bwMode="auto">
          <a:xfrm>
            <a:off x="582612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200" b="1">
                <a:latin typeface="Cormorant"/>
                <a:ea typeface="Cormorant"/>
                <a:cs typeface="Cormorant"/>
              </a:rPr>
              <a:t>Мягкий, тёплый, пряный</a:t>
            </a:r>
            <a:endParaRPr lang="ru-RU">
              <a:latin typeface="Cormorant"/>
              <a:ea typeface="Cormorant"/>
              <a:cs typeface="Cormorant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200">
                <a:latin typeface="Cormorant"/>
                <a:ea typeface="Cormorant"/>
                <a:cs typeface="Cormorant"/>
              </a:rPr>
              <a:t>Какао тёртое, кокосовый сахар, масло какао, корица, ваниль</a:t>
            </a:r>
            <a:endParaRPr lang="ru-RU">
              <a:latin typeface="Cormorant"/>
              <a:ea typeface="Cormorant"/>
              <a:cs typeface="Cormorant"/>
            </a:endParaRPr>
          </a:p>
        </p:txBody>
      </p:sp>
      <p:sp>
        <p:nvSpPr>
          <p:cNvPr id="16" name="Подзаголовок 3"/>
          <p:cNvSpPr txBox="1"/>
          <p:nvPr/>
        </p:nvSpPr>
        <p:spPr bwMode="auto">
          <a:xfrm>
            <a:off x="582611" y="4865818"/>
            <a:ext cx="2664491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679"/>
              </a:lnSpc>
              <a:defRPr/>
            </a:pPr>
            <a:r>
              <a:rPr lang="ru-RU" sz="1400" b="1">
                <a:latin typeface="Cormorant"/>
                <a:ea typeface="Cormorant"/>
                <a:cs typeface="Cormorant"/>
              </a:rPr>
              <a:t>Горький 65% </a:t>
            </a:r>
            <a:br>
              <a:rPr lang="ru-RU" sz="1400" b="1">
                <a:latin typeface="Cormorant"/>
                <a:ea typeface="Cormorant"/>
                <a:cs typeface="Cormorant"/>
              </a:rPr>
            </a:br>
            <a:r>
              <a:rPr lang="ru-RU" sz="1400" b="1">
                <a:latin typeface="Cormorant"/>
                <a:ea typeface="Cormorant"/>
                <a:cs typeface="Cormorant"/>
              </a:rPr>
              <a:t>на кокосовом сахаре с корицей</a:t>
            </a:r>
            <a:endParaRPr>
              <a:latin typeface="Cormorant"/>
              <a:ea typeface="Cormorant"/>
              <a:cs typeface="Cormorant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27064" y="1545336"/>
            <a:ext cx="2578608" cy="321868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1792" y="1545336"/>
            <a:ext cx="2578608" cy="32186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029700" y="1545336"/>
            <a:ext cx="2578608" cy="321868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24428" y="1545336"/>
            <a:ext cx="2578608" cy="3218688"/>
          </a:xfrm>
          <a:prstGeom prst="rect">
            <a:avLst/>
          </a:prstGeom>
        </p:spPr>
      </p:pic>
      <p:sp>
        <p:nvSpPr>
          <p:cNvPr id="33" name="Подзаголовок 3"/>
          <p:cNvSpPr txBox="1"/>
          <p:nvPr/>
        </p:nvSpPr>
        <p:spPr bwMode="auto">
          <a:xfrm>
            <a:off x="3351212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200" b="1" dirty="0">
                <a:latin typeface="Cormorant"/>
                <a:ea typeface="Cormorant"/>
                <a:cs typeface="Cormorant"/>
              </a:rPr>
              <a:t>Пряный, с цитрусовой нотой</a:t>
            </a:r>
            <a:endParaRPr dirty="0"/>
          </a:p>
          <a:p>
            <a:pPr algn="l">
              <a:lnSpc>
                <a:spcPct val="100000"/>
              </a:lnSpc>
              <a:defRPr/>
            </a:pPr>
            <a:r>
              <a:rPr lang="ru-RU" sz="1200" dirty="0">
                <a:latin typeface="Cormorant"/>
                <a:ea typeface="Cormorant"/>
                <a:cs typeface="Cormorant"/>
              </a:rPr>
              <a:t>Какао тёртое, кокосовый сахар, масло какао, кориандр, ваниль</a:t>
            </a:r>
            <a:endParaRPr dirty="0"/>
          </a:p>
        </p:txBody>
      </p:sp>
      <p:sp>
        <p:nvSpPr>
          <p:cNvPr id="35" name="Подзаголовок 3"/>
          <p:cNvSpPr txBox="1"/>
          <p:nvPr/>
        </p:nvSpPr>
        <p:spPr bwMode="auto">
          <a:xfrm>
            <a:off x="3347217" y="4743956"/>
            <a:ext cx="2806877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680"/>
              </a:lnSpc>
              <a:defRPr/>
            </a:pPr>
            <a:r>
              <a:rPr lang="ru-RU" sz="1400" b="1" dirty="0">
                <a:latin typeface="Cormorant"/>
                <a:ea typeface="Cormorant"/>
                <a:cs typeface="Cormorant"/>
              </a:rPr>
              <a:t>Горький 68% </a:t>
            </a:r>
            <a:br>
              <a:rPr lang="ru-RU" sz="1400" b="1" dirty="0">
                <a:latin typeface="Cormorant"/>
                <a:ea typeface="Cormorant"/>
                <a:cs typeface="Cormorant"/>
              </a:rPr>
            </a:br>
            <a:r>
              <a:rPr lang="ru-RU" sz="1400" b="1" dirty="0">
                <a:latin typeface="Cormorant"/>
                <a:ea typeface="Cormorant"/>
                <a:cs typeface="Cormorant"/>
              </a:rPr>
              <a:t>на кокосовом сахаре с кориандром</a:t>
            </a:r>
            <a:endParaRPr lang="ru-RU" sz="1400" dirty="0">
              <a:latin typeface="Cormorant"/>
              <a:ea typeface="Cormorant"/>
              <a:cs typeface="Cormorant"/>
            </a:endParaRPr>
          </a:p>
        </p:txBody>
      </p:sp>
      <p:sp>
        <p:nvSpPr>
          <p:cNvPr id="39" name="Подзаголовок 3"/>
          <p:cNvSpPr txBox="1"/>
          <p:nvPr/>
        </p:nvSpPr>
        <p:spPr bwMode="auto">
          <a:xfrm>
            <a:off x="6129582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200" b="1">
                <a:latin typeface="Cormorant"/>
                <a:ea typeface="Cormorant"/>
                <a:cs typeface="Cormorant"/>
              </a:rPr>
              <a:t>Чистый вкус какао</a:t>
            </a:r>
            <a:endParaRPr/>
          </a:p>
          <a:p>
            <a:pPr algn="l">
              <a:lnSpc>
                <a:spcPct val="100000"/>
              </a:lnSpc>
              <a:defRPr/>
            </a:pPr>
            <a:r>
              <a:rPr lang="ru-RU" sz="1200">
                <a:latin typeface="Cormorant"/>
                <a:ea typeface="Cormorant"/>
                <a:cs typeface="Cormorant"/>
              </a:rPr>
              <a:t>Какао тёртое, кокосовый сахар, масло какао, ваниль</a:t>
            </a:r>
            <a:endParaRPr/>
          </a:p>
        </p:txBody>
      </p:sp>
      <p:sp>
        <p:nvSpPr>
          <p:cNvPr id="44" name="Подзаголовок 3"/>
          <p:cNvSpPr txBox="1"/>
          <p:nvPr/>
        </p:nvSpPr>
        <p:spPr bwMode="auto">
          <a:xfrm>
            <a:off x="6129581" y="4865818"/>
            <a:ext cx="2806877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400" b="1">
                <a:latin typeface="Cormorant"/>
                <a:ea typeface="Cormorant"/>
                <a:cs typeface="Cormorant"/>
              </a:rPr>
              <a:t>Горький 70% </a:t>
            </a:r>
            <a:br>
              <a:rPr lang="ru-RU" sz="1400" b="1">
                <a:latin typeface="Cormorant"/>
                <a:ea typeface="Cormorant"/>
                <a:cs typeface="Cormorant"/>
              </a:rPr>
            </a:br>
            <a:r>
              <a:rPr lang="ru-RU" sz="1400" b="1">
                <a:latin typeface="Cormorant"/>
                <a:ea typeface="Cormorant"/>
                <a:cs typeface="Cormorant"/>
              </a:rPr>
              <a:t>на кокосовом сахаре</a:t>
            </a:r>
            <a:endParaRPr/>
          </a:p>
        </p:txBody>
      </p:sp>
      <p:sp>
        <p:nvSpPr>
          <p:cNvPr id="47" name="Подзаголовок 3"/>
          <p:cNvSpPr txBox="1"/>
          <p:nvPr/>
        </p:nvSpPr>
        <p:spPr bwMode="auto">
          <a:xfrm>
            <a:off x="8978290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200" b="1">
                <a:latin typeface="Cormorant"/>
                <a:ea typeface="Cormorant"/>
                <a:cs typeface="Cormorant"/>
              </a:rPr>
              <a:t>Строгий, глубокий</a:t>
            </a:r>
            <a:endParaRPr/>
          </a:p>
          <a:p>
            <a:pPr algn="l">
              <a:lnSpc>
                <a:spcPct val="100000"/>
              </a:lnSpc>
              <a:defRPr/>
            </a:pPr>
            <a:r>
              <a:rPr lang="ru-RU" sz="1200">
                <a:latin typeface="Cormorant"/>
                <a:ea typeface="Cormorant"/>
                <a:cs typeface="Cormorant"/>
              </a:rPr>
              <a:t>Какао тёртое, тростниковый сахар, масло какао, ваниль</a:t>
            </a:r>
            <a:endParaRPr/>
          </a:p>
        </p:txBody>
      </p:sp>
      <p:sp>
        <p:nvSpPr>
          <p:cNvPr id="48" name="Подзаголовок 3"/>
          <p:cNvSpPr txBox="1"/>
          <p:nvPr/>
        </p:nvSpPr>
        <p:spPr bwMode="auto">
          <a:xfrm>
            <a:off x="8978289" y="4865818"/>
            <a:ext cx="2806877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400" b="1">
                <a:latin typeface="Cormorant"/>
                <a:ea typeface="Cormorant"/>
                <a:cs typeface="Cormorant"/>
              </a:rPr>
              <a:t>Горький 80% </a:t>
            </a:r>
            <a:br>
              <a:rPr lang="ru-RU" sz="1400" b="1">
                <a:latin typeface="Cormorant"/>
                <a:ea typeface="Cormorant"/>
                <a:cs typeface="Cormorant"/>
              </a:rPr>
            </a:br>
            <a:r>
              <a:rPr lang="ru-RU" sz="1400" b="1">
                <a:latin typeface="Cormorant"/>
                <a:ea typeface="Cormorant"/>
                <a:cs typeface="Cormorant"/>
              </a:rPr>
              <a:t>на тростниковом сахаре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650883" y="5415146"/>
            <a:ext cx="2576709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3427949" y="5415146"/>
            <a:ext cx="2576709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6227593" y="5415146"/>
            <a:ext cx="2576709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9049815" y="5415146"/>
            <a:ext cx="2576709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3048000" y="632403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B0903D"/>
              </a:buClr>
              <a:defRPr/>
            </a:pPr>
            <a:r>
              <a:rPr lang="ru-RU" sz="1600" dirty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Кусковой шоколад 100 и 200 г</a:t>
            </a:r>
            <a:endParaRPr dirty="0"/>
          </a:p>
        </p:txBody>
      </p:sp>
      <p:sp>
        <p:nvSpPr>
          <p:cNvPr id="96988" name="Badge"/>
          <p:cNvSpPr/>
          <p:nvPr/>
        </p:nvSpPr>
        <p:spPr bwMode="auto">
          <a:xfrm>
            <a:off x="9829800" y="1673352"/>
            <a:ext cx="1691640" cy="292608"/>
          </a:xfrm>
          <a:prstGeom prst="roundRect">
            <a:avLst>
              <a:gd name="adj" fmla="val 50000"/>
            </a:avLst>
          </a:prstGeom>
          <a:solidFill>
            <a:srgbClr val="6B4226"/>
          </a:solidFill>
          <a:ln>
            <a:noFill/>
          </a:ln>
        </p:spPr>
        <p:txBody>
          <a:bodyPr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ХИТ ПРОДАЖ</a:t>
            </a:r>
            <a:endParaRPr/>
          </a:p>
        </p:txBody>
      </p:sp>
      <p:sp>
        <p:nvSpPr>
          <p:cNvPr id="4" name="Badge"/>
          <p:cNvSpPr/>
          <p:nvPr/>
        </p:nvSpPr>
        <p:spPr bwMode="auto">
          <a:xfrm>
            <a:off x="7022695" y="1673352"/>
            <a:ext cx="1691640" cy="292608"/>
          </a:xfrm>
          <a:prstGeom prst="roundRect">
            <a:avLst>
              <a:gd name="adj" fmla="val 50000"/>
            </a:avLst>
          </a:prstGeom>
          <a:solidFill>
            <a:srgbClr val="6B4226"/>
          </a:solidFill>
          <a:ln>
            <a:noFill/>
          </a:ln>
        </p:spPr>
        <p:txBody>
          <a:bodyPr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ХИТ ПРОДАЖ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3347746" y="528432"/>
            <a:ext cx="6096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Кусковый шоколад</a:t>
            </a:r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Ассортимент: кусковой шоколад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дзаголовок 3"/>
          <p:cNvSpPr txBox="1"/>
          <p:nvPr/>
        </p:nvSpPr>
        <p:spPr bwMode="auto">
          <a:xfrm>
            <a:off x="582612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200" b="1">
                <a:latin typeface="Cormorant"/>
                <a:ea typeface="Cormorant"/>
                <a:cs typeface="Cormorant"/>
              </a:rPr>
              <a:t>Нежный, сливочный, особенный</a:t>
            </a:r>
            <a:endParaRPr lang="ru-RU">
              <a:latin typeface="Cormorant"/>
              <a:ea typeface="Cormorant"/>
              <a:cs typeface="Cormorant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200">
                <a:latin typeface="Cormorant"/>
                <a:ea typeface="Cormorant"/>
                <a:cs typeface="Cormorant"/>
              </a:rPr>
              <a:t>Финиковая пудра, масло какао, молоко козье сухое цельное, какао тертое</a:t>
            </a:r>
            <a:endParaRPr lang="ru-RU">
              <a:latin typeface="Cormorant"/>
              <a:ea typeface="Cormorant"/>
              <a:cs typeface="Cormorant"/>
            </a:endParaRPr>
          </a:p>
        </p:txBody>
      </p:sp>
      <p:sp>
        <p:nvSpPr>
          <p:cNvPr id="16" name="Подзаголовок 3"/>
          <p:cNvSpPr txBox="1"/>
          <p:nvPr/>
        </p:nvSpPr>
        <p:spPr bwMode="auto">
          <a:xfrm>
            <a:off x="582611" y="4865818"/>
            <a:ext cx="2664491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679"/>
              </a:lnSpc>
              <a:defRPr/>
            </a:pPr>
            <a:r>
              <a:rPr lang="ru-RU" sz="1400" b="1">
                <a:latin typeface="Cormorant"/>
                <a:ea typeface="Cormorant"/>
                <a:cs typeface="Cormorant"/>
              </a:rPr>
              <a:t>Молочный на козьем молоке</a:t>
            </a:r>
            <a:br>
              <a:rPr lang="ru-RU" sz="1400" b="1">
                <a:latin typeface="Cormorant"/>
                <a:ea typeface="Cormorant"/>
                <a:cs typeface="Cormorant"/>
              </a:rPr>
            </a:br>
            <a:r>
              <a:rPr lang="ru-RU" sz="1400" b="1">
                <a:latin typeface="Cormorant"/>
                <a:ea typeface="Cormorant"/>
                <a:cs typeface="Cormorant"/>
              </a:rPr>
              <a:t>и финиковой пудре</a:t>
            </a:r>
            <a:endParaRPr lang="ru-RU">
              <a:latin typeface="Cormorant"/>
              <a:ea typeface="Cormorant"/>
              <a:cs typeface="Cormorant"/>
            </a:endParaRPr>
          </a:p>
        </p:txBody>
      </p:sp>
      <p:sp>
        <p:nvSpPr>
          <p:cNvPr id="33" name="Подзаголовок 3"/>
          <p:cNvSpPr txBox="1"/>
          <p:nvPr/>
        </p:nvSpPr>
        <p:spPr bwMode="auto">
          <a:xfrm>
            <a:off x="3351212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endParaRPr/>
          </a:p>
        </p:txBody>
      </p:sp>
      <p:sp>
        <p:nvSpPr>
          <p:cNvPr id="35" name="Подзаголовок 3"/>
          <p:cNvSpPr txBox="1"/>
          <p:nvPr/>
        </p:nvSpPr>
        <p:spPr bwMode="auto">
          <a:xfrm>
            <a:off x="3347746" y="4865818"/>
            <a:ext cx="2806877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680"/>
              </a:lnSpc>
              <a:defRPr/>
            </a:pPr>
            <a:endParaRPr lang="ru-RU" sz="1400">
              <a:latin typeface="Cormorant"/>
              <a:ea typeface="Cormorant"/>
              <a:cs typeface="Cormorant"/>
            </a:endParaRPr>
          </a:p>
        </p:txBody>
      </p:sp>
      <p:sp>
        <p:nvSpPr>
          <p:cNvPr id="39" name="Подзаголовок 3"/>
          <p:cNvSpPr txBox="1"/>
          <p:nvPr/>
        </p:nvSpPr>
        <p:spPr bwMode="auto">
          <a:xfrm>
            <a:off x="6129582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endParaRPr/>
          </a:p>
        </p:txBody>
      </p:sp>
      <p:sp>
        <p:nvSpPr>
          <p:cNvPr id="44" name="Подзаголовок 3"/>
          <p:cNvSpPr txBox="1"/>
          <p:nvPr/>
        </p:nvSpPr>
        <p:spPr bwMode="auto">
          <a:xfrm>
            <a:off x="6129581" y="4865818"/>
            <a:ext cx="2806877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endParaRPr/>
          </a:p>
        </p:txBody>
      </p:sp>
      <p:sp>
        <p:nvSpPr>
          <p:cNvPr id="47" name="Подзаголовок 3"/>
          <p:cNvSpPr txBox="1"/>
          <p:nvPr/>
        </p:nvSpPr>
        <p:spPr bwMode="auto">
          <a:xfrm>
            <a:off x="8734240" y="5486400"/>
            <a:ext cx="2702768" cy="914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200" b="1">
                <a:latin typeface="Cormorant"/>
                <a:ea typeface="Cormorant"/>
                <a:cs typeface="Cormorant"/>
              </a:rPr>
              <a:t>Классика в новом прочтении</a:t>
            </a:r>
            <a:endParaRPr lang="ru-RU"/>
          </a:p>
          <a:p>
            <a:pPr algn="l">
              <a:lnSpc>
                <a:spcPct val="100000"/>
              </a:lnSpc>
              <a:defRPr/>
            </a:pPr>
            <a:r>
              <a:rPr lang="ru-RU" sz="1200">
                <a:latin typeface="Cormorant"/>
                <a:ea typeface="Cormorant"/>
                <a:cs typeface="Cormorant"/>
              </a:rPr>
              <a:t>Финиковая пудра, масло какао, молоко коровье сухое цельное, какао тертое</a:t>
            </a:r>
            <a:endParaRPr/>
          </a:p>
        </p:txBody>
      </p:sp>
      <p:sp>
        <p:nvSpPr>
          <p:cNvPr id="48" name="Подзаголовок 3"/>
          <p:cNvSpPr txBox="1"/>
          <p:nvPr/>
        </p:nvSpPr>
        <p:spPr bwMode="auto">
          <a:xfrm>
            <a:off x="8734240" y="4865818"/>
            <a:ext cx="2806877" cy="961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ru-RU" sz="1400" b="1">
                <a:latin typeface="Cormorant"/>
                <a:ea typeface="Cormorant"/>
                <a:cs typeface="Cormorant"/>
              </a:rPr>
              <a:t>Молочный на коровьем молоке</a:t>
            </a:r>
            <a:br>
              <a:rPr lang="ru-RU" sz="1400" b="1">
                <a:latin typeface="Cormorant"/>
                <a:ea typeface="Cormorant"/>
                <a:cs typeface="Cormorant"/>
              </a:rPr>
            </a:br>
            <a:r>
              <a:rPr lang="ru-RU" sz="1400" b="1">
                <a:latin typeface="Cormorant"/>
                <a:ea typeface="Cormorant"/>
                <a:cs typeface="Cormorant"/>
              </a:rPr>
              <a:t>и финиковой пудре</a:t>
            </a:r>
            <a:endParaRPr lang="ru-RU"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650883" y="5415146"/>
            <a:ext cx="2576709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832350" y="5415146"/>
            <a:ext cx="2576709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2886943" y="632403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B0903D"/>
              </a:buClr>
              <a:defRPr/>
            </a:pPr>
            <a:r>
              <a:rPr lang="ru-RU" sz="160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Вся линейка доступна в упаковках 100 г и 200 г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3247102" y="528432"/>
            <a:ext cx="6096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Кусковый шоколад</a:t>
            </a:r>
            <a:endParaRPr lang="ru-RU" sz="28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49224" y="1499616"/>
            <a:ext cx="2578608" cy="32186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96528" y="1499616"/>
            <a:ext cx="2578608" cy="321868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718304" y="1499616"/>
            <a:ext cx="2578608" cy="321868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 bwMode="auto">
          <a:xfrm>
            <a:off x="4425250" y="5338886"/>
            <a:ext cx="3144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ru-RU" sz="1200" dirty="0">
                <a:latin typeface="Cormorant"/>
                <a:ea typeface="Cormorant"/>
                <a:cs typeface="Cormorant"/>
              </a:rPr>
              <a:t>Молочный шоколад без добавления сахара и искусственных подсластителей</a:t>
            </a: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4253144" y="5009456"/>
            <a:ext cx="3394200" cy="1127963"/>
          </a:xfrm>
          <a:prstGeom prst="rect">
            <a:avLst/>
          </a:prstGeom>
          <a:noFill/>
          <a:ln>
            <a:solidFill>
              <a:srgbClr val="B09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36" name="Badge"/>
          <p:cNvSpPr/>
          <p:nvPr/>
        </p:nvSpPr>
        <p:spPr bwMode="auto">
          <a:xfrm>
            <a:off x="1472184" y="1627632"/>
            <a:ext cx="1691640" cy="292608"/>
          </a:xfrm>
          <a:prstGeom prst="roundRect">
            <a:avLst>
              <a:gd name="adj" fmla="val 50000"/>
            </a:avLst>
          </a:prstGeom>
          <a:solidFill>
            <a:srgbClr val="6B4226"/>
          </a:solidFill>
          <a:ln>
            <a:noFill/>
          </a:ln>
        </p:spPr>
        <p:txBody>
          <a:bodyPr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ХИТ ПРОДАЖ</a:t>
            </a:r>
            <a:endParaRPr/>
          </a:p>
        </p:txBody>
      </p:sp>
      <p:sp>
        <p:nvSpPr>
          <p:cNvPr id="37" name="Badge"/>
          <p:cNvSpPr/>
          <p:nvPr/>
        </p:nvSpPr>
        <p:spPr bwMode="auto">
          <a:xfrm>
            <a:off x="9619488" y="1627632"/>
            <a:ext cx="1691640" cy="292608"/>
          </a:xfrm>
          <a:prstGeom prst="roundRect">
            <a:avLst>
              <a:gd name="adj" fmla="val 50000"/>
            </a:avLst>
          </a:prstGeom>
          <a:solidFill>
            <a:srgbClr val="6B4226"/>
          </a:solidFill>
          <a:ln>
            <a:noFill/>
          </a:ln>
        </p:spPr>
        <p:txBody>
          <a:bodyPr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ХИТ ПРОДАЖ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447729" y="1925109"/>
            <a:ext cx="2028134" cy="2707043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535251" y="2007112"/>
            <a:ext cx="2028134" cy="2707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9860917" y="2309359"/>
            <a:ext cx="2028134" cy="2707043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9769477" y="2230111"/>
            <a:ext cx="2028134" cy="2707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Ассортимент: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плитки шоколада 30 г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0936" y="2093976"/>
            <a:ext cx="2478024" cy="2743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493008" y="2093976"/>
            <a:ext cx="2478024" cy="2743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17152" y="2093976"/>
            <a:ext cx="2478024" cy="2743200"/>
          </a:xfrm>
          <a:prstGeom prst="rect">
            <a:avLst/>
          </a:prstGeom>
        </p:spPr>
      </p:pic>
      <p:sp>
        <p:nvSpPr>
          <p:cNvPr id="25" name="Подзаголовок 3"/>
          <p:cNvSpPr txBox="1"/>
          <p:nvPr/>
        </p:nvSpPr>
        <p:spPr bwMode="auto">
          <a:xfrm>
            <a:off x="630936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Горький 59% с вишней и зелёной гречкой</a:t>
            </a:r>
            <a:endParaRPr sz="1600" b="1">
              <a:latin typeface="Cormorant"/>
              <a:ea typeface="Cormorant"/>
              <a:cs typeface="Cormorant"/>
            </a:endParaRPr>
          </a:p>
        </p:txBody>
      </p:sp>
      <p:cxnSp>
        <p:nvCxnSpPr>
          <p:cNvPr id="27" name="Прямая соединительная линия 26"/>
          <p:cNvCxnSpPr>
            <a:cxnSpLocks/>
          </p:cNvCxnSpPr>
          <p:nvPr/>
        </p:nvCxnSpPr>
        <p:spPr bwMode="auto">
          <a:xfrm>
            <a:off x="635129" y="6217936"/>
            <a:ext cx="11569217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дзаголовок 3"/>
          <p:cNvSpPr txBox="1"/>
          <p:nvPr/>
        </p:nvSpPr>
        <p:spPr bwMode="auto">
          <a:xfrm>
            <a:off x="9217152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Молочный с фундуком и изюмом</a:t>
            </a:r>
            <a:endParaRPr/>
          </a:p>
        </p:txBody>
      </p:sp>
      <p:sp>
        <p:nvSpPr>
          <p:cNvPr id="31" name="Подзаголовок 3"/>
          <p:cNvSpPr txBox="1"/>
          <p:nvPr/>
        </p:nvSpPr>
        <p:spPr bwMode="auto">
          <a:xfrm>
            <a:off x="3493008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Горький 59% с вишней и миндалём</a:t>
            </a:r>
            <a:endParaRPr sz="1600" b="1">
              <a:latin typeface="Cormorant"/>
              <a:ea typeface="Cormorant"/>
              <a:cs typeface="Cormorant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355080" y="2093976"/>
            <a:ext cx="2478024" cy="2743200"/>
          </a:xfrm>
          <a:prstGeom prst="rect">
            <a:avLst/>
          </a:prstGeom>
        </p:spPr>
      </p:pic>
      <p:sp>
        <p:nvSpPr>
          <p:cNvPr id="36" name="Подзаголовок 3"/>
          <p:cNvSpPr txBox="1"/>
          <p:nvPr/>
        </p:nvSpPr>
        <p:spPr bwMode="auto">
          <a:xfrm>
            <a:off x="6355080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Горький 59% с цельным фиником</a:t>
            </a:r>
            <a:endParaRPr sz="1600" b="1">
              <a:latin typeface="Cormorant"/>
              <a:ea typeface="Cormorant"/>
              <a:cs typeface="Cormoran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687568" y="320040"/>
            <a:ext cx="813816" cy="7315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3048000" y="632403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B0903D"/>
              </a:buClr>
              <a:defRPr/>
            </a:pPr>
            <a:r>
              <a:rPr lang="ru-RU" sz="160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Вся линейка доступна в упаковках 30 г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348661" y="1376764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latin typeface="Cormorant"/>
                <a:ea typeface="Cormorant"/>
                <a:cs typeface="Cormorant"/>
              </a:rPr>
              <a:t>Вместо сахара – натуральная финиковая пудра</a:t>
            </a:r>
            <a:endParaRPr/>
          </a:p>
        </p:txBody>
      </p:sp>
      <p:sp>
        <p:nvSpPr>
          <p:cNvPr id="82511" name="Char"/>
          <p:cNvSpPr txBox="1"/>
          <p:nvPr/>
        </p:nvSpPr>
        <p:spPr bwMode="auto">
          <a:xfrm>
            <a:off x="630936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Терпкий, с не</a:t>
            </a:r>
            <a:r>
              <a:rPr lang="ru-RU" sz="120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жным </a:t>
            </a: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хрустом гречки</a:t>
            </a:r>
            <a:endParaRPr/>
          </a:p>
        </p:txBody>
      </p:sp>
      <p:sp>
        <p:nvSpPr>
          <p:cNvPr id="82929" name="Char"/>
          <p:cNvSpPr txBox="1"/>
          <p:nvPr/>
        </p:nvSpPr>
        <p:spPr bwMode="auto">
          <a:xfrm>
            <a:off x="3493008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Ягодный</a:t>
            </a:r>
            <a:r>
              <a:rPr lang="ru-RU" sz="10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, с мягким миндалём</a:t>
            </a:r>
            <a:endParaRPr/>
          </a:p>
        </p:txBody>
      </p:sp>
      <p:sp>
        <p:nvSpPr>
          <p:cNvPr id="83940" name="Char"/>
          <p:cNvSpPr txBox="1"/>
          <p:nvPr/>
        </p:nvSpPr>
        <p:spPr bwMode="auto">
          <a:xfrm>
            <a:off x="6355080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Сладкий, карамельный</a:t>
            </a:r>
            <a:endParaRPr/>
          </a:p>
        </p:txBody>
      </p:sp>
      <p:sp>
        <p:nvSpPr>
          <p:cNvPr id="8520" name="Char"/>
          <p:cNvSpPr txBox="1"/>
          <p:nvPr/>
        </p:nvSpPr>
        <p:spPr bwMode="auto">
          <a:xfrm>
            <a:off x="9217152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0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Десертный, с </a:t>
            </a: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ореховой</a:t>
            </a:r>
            <a:r>
              <a:rPr lang="ru-RU" sz="10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 ноткой</a:t>
            </a:r>
            <a:endParaRPr/>
          </a:p>
        </p:txBody>
      </p:sp>
      <p:sp>
        <p:nvSpPr>
          <p:cNvPr id="13" name="Badge"/>
          <p:cNvSpPr/>
          <p:nvPr/>
        </p:nvSpPr>
        <p:spPr bwMode="auto">
          <a:xfrm>
            <a:off x="4046220" y="2212848"/>
            <a:ext cx="1371600" cy="274320"/>
          </a:xfrm>
          <a:prstGeom prst="roundRect">
            <a:avLst>
              <a:gd name="adj" fmla="val 50000"/>
            </a:avLst>
          </a:prstGeom>
          <a:solidFill>
            <a:srgbClr val="6B4226"/>
          </a:solidFill>
          <a:ln>
            <a:noFill/>
          </a:ln>
        </p:spPr>
        <p:txBody>
          <a:bodyPr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ХИТ ПРОДАЖ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447729" y="1925109"/>
            <a:ext cx="2028134" cy="2707043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535251" y="2007112"/>
            <a:ext cx="2028134" cy="2707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9860917" y="2309359"/>
            <a:ext cx="2028134" cy="2707043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9769477" y="2230111"/>
            <a:ext cx="2028134" cy="2707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640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 dirty="0">
                <a:latin typeface="Cormorant"/>
                <a:ea typeface="Cormorant"/>
                <a:cs typeface="Cormorant"/>
              </a:rPr>
              <a:t>Ассортимент: </a:t>
            </a:r>
            <a:br>
              <a:rPr lang="ru-RU" sz="2800" cap="all" dirty="0">
                <a:latin typeface="Cormorant"/>
                <a:ea typeface="Cormorant"/>
                <a:cs typeface="Cormorant"/>
              </a:rPr>
            </a:br>
            <a:r>
              <a:rPr lang="ru-RU" sz="2800" cap="all" dirty="0">
                <a:latin typeface="Cormorant"/>
                <a:ea typeface="Cormorant"/>
                <a:cs typeface="Cormorant"/>
              </a:rPr>
              <a:t>плитки шоколада 30 г</a:t>
            </a:r>
            <a:endParaRPr sz="2800" cap="all" dirty="0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55080" y="2093976"/>
            <a:ext cx="2478024" cy="2743200"/>
          </a:xfrm>
          <a:prstGeom prst="rect">
            <a:avLst/>
          </a:prstGeom>
        </p:spPr>
      </p:pic>
      <p:sp>
        <p:nvSpPr>
          <p:cNvPr id="25" name="Подзаголовок 3"/>
          <p:cNvSpPr txBox="1"/>
          <p:nvPr/>
        </p:nvSpPr>
        <p:spPr bwMode="auto">
          <a:xfrm>
            <a:off x="630936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Молочный на козьем молоке</a:t>
            </a:r>
            <a:endParaRPr/>
          </a:p>
        </p:txBody>
      </p:sp>
      <p:sp>
        <p:nvSpPr>
          <p:cNvPr id="30" name="Подзаголовок 3"/>
          <p:cNvSpPr txBox="1"/>
          <p:nvPr/>
        </p:nvSpPr>
        <p:spPr bwMode="auto">
          <a:xfrm>
            <a:off x="9217152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Молочный с фундуком</a:t>
            </a:r>
            <a:endParaRPr/>
          </a:p>
        </p:txBody>
      </p:sp>
      <p:sp>
        <p:nvSpPr>
          <p:cNvPr id="31" name="Подзаголовок 3"/>
          <p:cNvSpPr txBox="1"/>
          <p:nvPr/>
        </p:nvSpPr>
        <p:spPr bwMode="auto">
          <a:xfrm>
            <a:off x="3493008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Молочный на финиковой пудре</a:t>
            </a:r>
            <a:endParaRPr/>
          </a:p>
        </p:txBody>
      </p:sp>
      <p:sp>
        <p:nvSpPr>
          <p:cNvPr id="32" name="Подзаголовок 3"/>
          <p:cNvSpPr txBox="1"/>
          <p:nvPr/>
        </p:nvSpPr>
        <p:spPr bwMode="auto">
          <a:xfrm>
            <a:off x="6355080" y="5065776"/>
            <a:ext cx="2478024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buNone/>
              <a:defRPr/>
            </a:pPr>
            <a:r>
              <a:rPr lang="ru-RU" sz="1600" b="1">
                <a:latin typeface="Cormorant"/>
                <a:ea typeface="Cormorant"/>
                <a:cs typeface="Cormorant"/>
              </a:rPr>
              <a:t>Молочный с малиной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30936" y="2093976"/>
            <a:ext cx="2478024" cy="2743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93008" y="2093976"/>
            <a:ext cx="2478024" cy="27432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17152" y="2093976"/>
            <a:ext cx="2478024" cy="2743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687568" y="320040"/>
            <a:ext cx="813816" cy="731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3048000" y="632403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B0903D"/>
              </a:buClr>
              <a:defRPr/>
            </a:pPr>
            <a:r>
              <a:rPr lang="ru-RU" sz="1600">
                <a:solidFill>
                  <a:srgbClr val="B0903D"/>
                </a:solidFill>
                <a:latin typeface="Cormorant"/>
                <a:ea typeface="Cormorant"/>
                <a:cs typeface="Cormorant"/>
              </a:rPr>
              <a:t>Вся линейка доступна в упаковках 30 г</a:t>
            </a:r>
            <a:endParaRPr/>
          </a:p>
        </p:txBody>
      </p:sp>
      <p:cxnSp>
        <p:nvCxnSpPr>
          <p:cNvPr id="10" name="Прямая соединительная линия 9"/>
          <p:cNvCxnSpPr>
            <a:cxnSpLocks/>
          </p:cNvCxnSpPr>
          <p:nvPr/>
        </p:nvCxnSpPr>
        <p:spPr bwMode="auto">
          <a:xfrm>
            <a:off x="640324" y="6228326"/>
            <a:ext cx="11569217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 bwMode="auto">
          <a:xfrm>
            <a:off x="348661" y="1381441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latin typeface="Cormorant"/>
                <a:ea typeface="Cormorant"/>
                <a:cs typeface="Cormorant"/>
              </a:rPr>
              <a:t>Вместо сахара – натуральная финиковая пудра</a:t>
            </a:r>
            <a:endParaRPr/>
          </a:p>
        </p:txBody>
      </p:sp>
      <p:sp>
        <p:nvSpPr>
          <p:cNvPr id="87363" name="Char"/>
          <p:cNvSpPr txBox="1"/>
          <p:nvPr/>
        </p:nvSpPr>
        <p:spPr bwMode="auto">
          <a:xfrm>
            <a:off x="630936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Нежный, сливочный</a:t>
            </a:r>
            <a:endParaRPr/>
          </a:p>
        </p:txBody>
      </p:sp>
      <p:sp>
        <p:nvSpPr>
          <p:cNvPr id="88515" name="Char"/>
          <p:cNvSpPr txBox="1"/>
          <p:nvPr/>
        </p:nvSpPr>
        <p:spPr bwMode="auto">
          <a:xfrm>
            <a:off x="3493008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Мягкая карамельная сладость</a:t>
            </a:r>
            <a:endParaRPr/>
          </a:p>
        </p:txBody>
      </p:sp>
      <p:sp>
        <p:nvSpPr>
          <p:cNvPr id="88589" name="Char"/>
          <p:cNvSpPr txBox="1"/>
          <p:nvPr/>
        </p:nvSpPr>
        <p:spPr bwMode="auto">
          <a:xfrm>
            <a:off x="6355080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Яркий, кисло-сладкий</a:t>
            </a:r>
            <a:endParaRPr/>
          </a:p>
        </p:txBody>
      </p:sp>
      <p:sp>
        <p:nvSpPr>
          <p:cNvPr id="86939" name="Char"/>
          <p:cNvSpPr txBox="1"/>
          <p:nvPr/>
        </p:nvSpPr>
        <p:spPr bwMode="auto">
          <a:xfrm>
            <a:off x="9217152" y="5870448"/>
            <a:ext cx="2478024" cy="256032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1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Плотный, ореховый</a:t>
            </a:r>
            <a:endParaRPr/>
          </a:p>
        </p:txBody>
      </p:sp>
      <p:sp>
        <p:nvSpPr>
          <p:cNvPr id="91208" name="Badge"/>
          <p:cNvSpPr/>
          <p:nvPr/>
        </p:nvSpPr>
        <p:spPr bwMode="auto">
          <a:xfrm>
            <a:off x="6908292" y="2212848"/>
            <a:ext cx="1371600" cy="274320"/>
          </a:xfrm>
          <a:prstGeom prst="roundRect">
            <a:avLst>
              <a:gd name="adj" fmla="val 50000"/>
            </a:avLst>
          </a:prstGeom>
          <a:solidFill>
            <a:srgbClr val="6B4226"/>
          </a:solidFill>
          <a:ln>
            <a:noFill/>
          </a:ln>
        </p:spPr>
        <p:txBody>
          <a:bodyPr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>
                <a:solidFill>
                  <a:srgbClr val="FFFFFF"/>
                </a:solidFill>
                <a:latin typeface="Cormorant"/>
                <a:ea typeface="Cormorant"/>
                <a:cs typeface="Cormorant"/>
              </a:rPr>
              <a:t>ХИТ ПРОДАЖ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811" y="393852"/>
            <a:ext cx="8851392" cy="678543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sz="2800" cap="all">
                <a:latin typeface="Cormorant"/>
                <a:ea typeface="Cormorant"/>
                <a:cs typeface="Cormorant"/>
              </a:rPr>
              <a:t>НАГРАДЫ И ПРИЗНАНИЕ</a:t>
            </a:r>
            <a:br>
              <a:rPr lang="ru-RU" sz="2800" cap="all">
                <a:latin typeface="Cormorant"/>
                <a:ea typeface="Cormorant"/>
                <a:cs typeface="Cormorant"/>
              </a:rPr>
            </a:br>
            <a:endParaRPr sz="2800" cap="all">
              <a:latin typeface="Cormorant"/>
              <a:ea typeface="Cormorant"/>
              <a:cs typeface="Cormorant"/>
            </a:endParaRPr>
          </a:p>
        </p:txBody>
      </p:sp>
      <p:pic>
        <p:nvPicPr>
          <p:cNvPr id="1820777200" name="Рисунок 182077719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0" y="1208859"/>
            <a:ext cx="785812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685800" y="5358384"/>
            <a:ext cx="3108960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4526280" y="5358384"/>
            <a:ext cx="3108960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8366760" y="5358384"/>
            <a:ext cx="3108960" cy="0"/>
          </a:xfrm>
          <a:prstGeom prst="line">
            <a:avLst/>
          </a:prstGeom>
          <a:ln w="25400">
            <a:gradFill>
              <a:gsLst>
                <a:gs pos="0">
                  <a:srgbClr val="A57755"/>
                </a:gs>
                <a:gs pos="100000">
                  <a:srgbClr val="361D1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099" name="SKU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58610" y="1719072"/>
            <a:ext cx="2163341" cy="2395728"/>
          </a:xfrm>
          <a:prstGeom prst="rect">
            <a:avLst/>
          </a:prstGeom>
        </p:spPr>
      </p:pic>
      <p:pic>
        <p:nvPicPr>
          <p:cNvPr id="72913" name="SKU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999090" y="1719072"/>
            <a:ext cx="2163341" cy="2395728"/>
          </a:xfrm>
          <a:prstGeom prst="rect">
            <a:avLst/>
          </a:prstGeom>
        </p:spPr>
      </p:pic>
      <p:pic>
        <p:nvPicPr>
          <p:cNvPr id="78956" name="SKU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965345" y="1719072"/>
            <a:ext cx="1911790" cy="2395728"/>
          </a:xfrm>
          <a:prstGeom prst="rect">
            <a:avLst/>
          </a:prstGeom>
        </p:spPr>
      </p:pic>
      <p:sp>
        <p:nvSpPr>
          <p:cNvPr id="87710" name="Char"/>
          <p:cNvSpPr txBox="1"/>
          <p:nvPr/>
        </p:nvSpPr>
        <p:spPr bwMode="auto">
          <a:xfrm>
            <a:off x="685800" y="1316736"/>
            <a:ext cx="10789920" cy="29260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300" b="1" i="0">
                <a:solidFill>
                  <a:srgbClr val="8A6A3B"/>
                </a:solidFill>
                <a:latin typeface="Cormorant"/>
                <a:ea typeface="Cormorant"/>
                <a:cs typeface="Cormorant"/>
              </a:rPr>
              <a:t>Неделя закупок на Неве — NEVA BUYERS WEEK, 2026</a:t>
            </a:r>
            <a:endParaRPr/>
          </a:p>
        </p:txBody>
      </p:sp>
      <p:sp>
        <p:nvSpPr>
          <p:cNvPr id="83334" name="Char"/>
          <p:cNvSpPr txBox="1"/>
          <p:nvPr/>
        </p:nvSpPr>
        <p:spPr bwMode="auto">
          <a:xfrm>
            <a:off x="685800" y="4599432"/>
            <a:ext cx="3108960" cy="65836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Молочный шоколад без сахара на козьем молоке</a:t>
            </a:r>
            <a:endParaRPr/>
          </a:p>
        </p:txBody>
      </p:sp>
      <p:sp>
        <p:nvSpPr>
          <p:cNvPr id="86843" name="Char"/>
          <p:cNvSpPr txBox="1"/>
          <p:nvPr/>
        </p:nvSpPr>
        <p:spPr bwMode="auto">
          <a:xfrm>
            <a:off x="685800" y="5468112"/>
            <a:ext cx="3108960" cy="29260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9C6B2F"/>
                </a:solidFill>
                <a:latin typeface="Cormorant"/>
                <a:ea typeface="Cormorant"/>
                <a:cs typeface="Cormorant"/>
              </a:rPr>
              <a:t>ЗОЛОТАЯ МЕДАЛЬ</a:t>
            </a:r>
            <a:endParaRPr/>
          </a:p>
        </p:txBody>
      </p:sp>
      <p:sp>
        <p:nvSpPr>
          <p:cNvPr id="84784" name="Char"/>
          <p:cNvSpPr txBox="1"/>
          <p:nvPr/>
        </p:nvSpPr>
        <p:spPr bwMode="auto">
          <a:xfrm>
            <a:off x="685800" y="5815584"/>
            <a:ext cx="3108960" cy="77724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Конкурс «Инновационный продукт», номинация «Инновации в составе продукта»</a:t>
            </a:r>
            <a:endParaRPr/>
          </a:p>
        </p:txBody>
      </p:sp>
      <p:sp>
        <p:nvSpPr>
          <p:cNvPr id="87748" name="Char"/>
          <p:cNvSpPr txBox="1"/>
          <p:nvPr/>
        </p:nvSpPr>
        <p:spPr bwMode="auto">
          <a:xfrm>
            <a:off x="4526280" y="4599432"/>
            <a:ext cx="3108960" cy="65836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Горький шоколад 59% без сахара с вишней и зелёной гречкой</a:t>
            </a:r>
            <a:endParaRPr/>
          </a:p>
        </p:txBody>
      </p:sp>
      <p:sp>
        <p:nvSpPr>
          <p:cNvPr id="87971" name="Char"/>
          <p:cNvSpPr txBox="1"/>
          <p:nvPr/>
        </p:nvSpPr>
        <p:spPr bwMode="auto">
          <a:xfrm>
            <a:off x="4526280" y="5468112"/>
            <a:ext cx="3108960" cy="29260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9C6B2F"/>
                </a:solidFill>
                <a:latin typeface="Cormorant"/>
                <a:ea typeface="Cormorant"/>
                <a:cs typeface="Cormorant"/>
              </a:rPr>
              <a:t>ПОБЕДИТЕЛЬ КОНКУРСА</a:t>
            </a:r>
            <a:endParaRPr/>
          </a:p>
        </p:txBody>
      </p:sp>
      <p:sp>
        <p:nvSpPr>
          <p:cNvPr id="88160" name="Char"/>
          <p:cNvSpPr txBox="1"/>
          <p:nvPr/>
        </p:nvSpPr>
        <p:spPr bwMode="auto">
          <a:xfrm>
            <a:off x="4526280" y="5815584"/>
            <a:ext cx="3108960" cy="77724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Конкурс «Инновационный продукт», номинация «Продукты для здорового образа жизни»</a:t>
            </a:r>
            <a:endParaRPr/>
          </a:p>
        </p:txBody>
      </p:sp>
      <p:sp>
        <p:nvSpPr>
          <p:cNvPr id="87314" name="Char"/>
          <p:cNvSpPr txBox="1"/>
          <p:nvPr/>
        </p:nvSpPr>
        <p:spPr bwMode="auto">
          <a:xfrm>
            <a:off x="8366760" y="4599432"/>
            <a:ext cx="3108960" cy="65836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Горький шоколад 70% на кокосовом сахаре</a:t>
            </a:r>
            <a:endParaRPr/>
          </a:p>
        </p:txBody>
      </p:sp>
      <p:sp>
        <p:nvSpPr>
          <p:cNvPr id="4" name="Char"/>
          <p:cNvSpPr txBox="1"/>
          <p:nvPr/>
        </p:nvSpPr>
        <p:spPr bwMode="auto">
          <a:xfrm>
            <a:off x="8366760" y="5468112"/>
            <a:ext cx="3108960" cy="292608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b="1" i="0">
                <a:solidFill>
                  <a:srgbClr val="9C6B2F"/>
                </a:solidFill>
                <a:latin typeface="Cormorant"/>
                <a:ea typeface="Cormorant"/>
                <a:cs typeface="Cormorant"/>
              </a:rPr>
              <a:t>ЗОЛОТАЯ МЕДАЛЬ</a:t>
            </a:r>
            <a:endParaRPr/>
          </a:p>
        </p:txBody>
      </p:sp>
      <p:sp>
        <p:nvSpPr>
          <p:cNvPr id="84715" name="Char"/>
          <p:cNvSpPr txBox="1"/>
          <p:nvPr/>
        </p:nvSpPr>
        <p:spPr bwMode="auto">
          <a:xfrm>
            <a:off x="8397240" y="5815584"/>
            <a:ext cx="3108960" cy="777240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b="0" i="0">
                <a:solidFill>
                  <a:srgbClr val="4A3728"/>
                </a:solidFill>
                <a:latin typeface="Cormorant"/>
                <a:ea typeface="Cormorant"/>
                <a:cs typeface="Cormorant"/>
              </a:rPr>
              <a:t>Конкурс «Наша Марка»</a:t>
            </a:r>
            <a:endParaRPr/>
          </a:p>
        </p:txBody>
      </p:sp>
      <p:pic>
        <p:nvPicPr>
          <p:cNvPr id="5" name="Medal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353171" y="3044952"/>
            <a:ext cx="1051560" cy="1051560"/>
          </a:xfrm>
          <a:prstGeom prst="rect">
            <a:avLst/>
          </a:prstGeom>
        </p:spPr>
      </p:pic>
      <p:pic>
        <p:nvPicPr>
          <p:cNvPr id="6" name="Medal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193651" y="3010923"/>
            <a:ext cx="1051560" cy="1051560"/>
          </a:xfrm>
          <a:prstGeom prst="rect">
            <a:avLst/>
          </a:prstGeom>
        </p:spPr>
      </p:pic>
      <p:pic>
        <p:nvPicPr>
          <p:cNvPr id="8" name="Medal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949940" y="2989733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447856" y="1669887"/>
            <a:ext cx="3338350" cy="42455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35673" y="1712701"/>
            <a:ext cx="3068747" cy="3068747"/>
          </a:xfrm>
          <a:prstGeom prst="rect">
            <a:avLst/>
          </a:prstGeom>
        </p:spPr>
      </p:pic>
      <p:sp>
        <p:nvSpPr>
          <p:cNvPr id="10" name="Подзаголовок 3"/>
          <p:cNvSpPr txBox="1"/>
          <p:nvPr/>
        </p:nvSpPr>
        <p:spPr bwMode="auto">
          <a:xfrm>
            <a:off x="1150037" y="6030811"/>
            <a:ext cx="4818683" cy="319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600" b="0" i="0" u="sng" strike="noStrike" cap="none" spc="0">
                <a:solidFill>
                  <a:srgbClr val="B0903D"/>
                </a:solidFill>
                <a:latin typeface="Cormorant"/>
                <a:ea typeface="Cormorant"/>
                <a:cs typeface="Cormorant"/>
                <a:hlinkClick r:id="rId3" tooltip="https://theobroma.one"/>
              </a:rPr>
              <a:t>https://theobroma.one</a:t>
            </a:r>
            <a:r>
              <a:rPr lang="ru-RU" sz="1600">
                <a:latin typeface="Cormorant"/>
                <a:ea typeface="Cormorant"/>
                <a:cs typeface="Cormorant"/>
              </a:rPr>
              <a:t>                      8</a:t>
            </a:r>
            <a:r>
              <a:rPr sz="1600">
                <a:latin typeface="Cormorant"/>
                <a:ea typeface="Cormorant"/>
                <a:cs typeface="Cormorant"/>
              </a:rPr>
              <a:t> (800) 444-70-54</a:t>
            </a:r>
            <a:endParaRPr>
              <a:latin typeface="Cormorant"/>
              <a:ea typeface="Cormorant"/>
              <a:cs typeface="Cormorant"/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539811" y="393852"/>
            <a:ext cx="8851640" cy="6785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800" cap="all">
                <a:latin typeface="Cormorant"/>
                <a:ea typeface="Cormorant"/>
                <a:cs typeface="Cormorant"/>
              </a:rPr>
              <a:t>КОНТАКТЫ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667876" y="222232"/>
            <a:ext cx="1986422" cy="99321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0" y="1208859"/>
            <a:ext cx="5301205" cy="0"/>
          </a:xfrm>
          <a:prstGeom prst="line">
            <a:avLst/>
          </a:prstGeom>
          <a:ln w="1905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3"/>
          <p:cNvSpPr>
            <a:spLocks noGrp="1"/>
          </p:cNvSpPr>
          <p:nvPr>
            <p:ph type="subTitle" idx="1"/>
          </p:nvPr>
        </p:nvSpPr>
        <p:spPr bwMode="auto">
          <a:xfrm>
            <a:off x="570908" y="1712701"/>
            <a:ext cx="3101932" cy="23995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spcBef>
                <a:spcPts val="4251"/>
              </a:spcBef>
              <a:defRPr/>
            </a:pPr>
            <a:r>
              <a:rPr lang="ru-RU" sz="1800" b="1">
                <a:solidFill>
                  <a:schemeClr val="bg1"/>
                </a:solidFill>
                <a:latin typeface="Cormorant"/>
                <a:ea typeface="Cormorant"/>
                <a:cs typeface="Cormorant"/>
              </a:rPr>
              <a:t>По корпоративным заказам:</a:t>
            </a:r>
            <a:endParaRPr lang="ru-RU" sz="1800">
              <a:solidFill>
                <a:schemeClr val="bg1"/>
              </a:solidFill>
              <a:latin typeface="Cormorant"/>
              <a:ea typeface="Cormorant"/>
              <a:cs typeface="Cormorant"/>
            </a:endParaRPr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 bwMode="auto">
          <a:xfrm>
            <a:off x="708945" y="2462532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/>
        </p:nvCxnSpPr>
        <p:spPr bwMode="auto">
          <a:xfrm>
            <a:off x="708945" y="4171090"/>
            <a:ext cx="0" cy="1084661"/>
          </a:xfrm>
          <a:prstGeom prst="line">
            <a:avLst/>
          </a:prstGeom>
          <a:ln w="12700">
            <a:solidFill>
              <a:srgbClr val="B09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9153" y="6070332"/>
            <a:ext cx="231616" cy="23161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786205" y="6093296"/>
            <a:ext cx="166599" cy="1665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8567961" y="2167161"/>
            <a:ext cx="3220872" cy="4299045"/>
          </a:xfrm>
          <a:prstGeom prst="rect">
            <a:avLst/>
          </a:prstGeom>
          <a:gradFill>
            <a:gsLst>
              <a:gs pos="0">
                <a:srgbClr val="A57755"/>
              </a:gs>
              <a:gs pos="100000">
                <a:srgbClr val="361D1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rot="1926708">
            <a:off x="6599774" y="3173127"/>
            <a:ext cx="1612114" cy="16026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8476521" y="2087913"/>
            <a:ext cx="3220872" cy="429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defRPr/>
            </a:pP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rcRect t="21109" b="11661"/>
          <a:stretch/>
        </p:blipFill>
        <p:spPr bwMode="auto">
          <a:xfrm>
            <a:off x="6133428" y="1719991"/>
            <a:ext cx="5487663" cy="4610640"/>
          </a:xfrm>
          <a:prstGeom prst="rect">
            <a:avLst/>
          </a:prstGeom>
        </p:spPr>
      </p:pic>
      <p:pic>
        <p:nvPicPr>
          <p:cNvPr id="4" name="IcoPhone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68427" y="2561206"/>
            <a:ext cx="219456" cy="219456"/>
          </a:xfrm>
          <a:prstGeom prst="rect">
            <a:avLst/>
          </a:prstGeom>
        </p:spPr>
      </p:pic>
      <p:sp>
        <p:nvSpPr>
          <p:cNvPr id="82233" name="Char"/>
          <p:cNvSpPr txBox="1"/>
          <p:nvPr/>
        </p:nvSpPr>
        <p:spPr bwMode="auto">
          <a:xfrm>
            <a:off x="1250787" y="4315768"/>
            <a:ext cx="3931920" cy="310896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500" b="0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+7 (916) 567-20-55</a:t>
            </a:r>
            <a:endParaRPr/>
          </a:p>
        </p:txBody>
      </p:sp>
      <p:pic>
        <p:nvPicPr>
          <p:cNvPr id="8" name="IcoMail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29153" y="3137346"/>
            <a:ext cx="219456" cy="219456"/>
          </a:xfrm>
          <a:prstGeom prst="rect">
            <a:avLst/>
          </a:prstGeom>
        </p:spPr>
      </p:pic>
      <p:sp>
        <p:nvSpPr>
          <p:cNvPr id="82234" name="Char"/>
          <p:cNvSpPr txBox="1"/>
          <p:nvPr/>
        </p:nvSpPr>
        <p:spPr bwMode="auto">
          <a:xfrm>
            <a:off x="1275510" y="4968883"/>
            <a:ext cx="3931920" cy="310896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50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a</a:t>
            </a:r>
            <a:r>
              <a:rPr lang="en-US" sz="150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idrisova</a:t>
            </a:r>
            <a:r>
              <a:rPr lang="ru-RU" sz="1500" b="0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@theobroma.msk.ru</a:t>
            </a:r>
            <a:endParaRPr/>
          </a:p>
        </p:txBody>
      </p:sp>
      <p:pic>
        <p:nvPicPr>
          <p:cNvPr id="13" name="IcoPhone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32688" y="4349845"/>
            <a:ext cx="219456" cy="219456"/>
          </a:xfrm>
          <a:prstGeom prst="rect">
            <a:avLst/>
          </a:prstGeom>
        </p:spPr>
      </p:pic>
      <p:sp>
        <p:nvSpPr>
          <p:cNvPr id="83234" name="Char"/>
          <p:cNvSpPr txBox="1"/>
          <p:nvPr/>
        </p:nvSpPr>
        <p:spPr bwMode="auto">
          <a:xfrm>
            <a:off x="1275510" y="2548239"/>
            <a:ext cx="3931920" cy="310896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500" b="0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+7 (901) 350-64-18</a:t>
            </a:r>
            <a:endParaRPr/>
          </a:p>
        </p:txBody>
      </p:sp>
      <p:pic>
        <p:nvPicPr>
          <p:cNvPr id="15" name="IcoMail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32688" y="4974336"/>
            <a:ext cx="219456" cy="219456"/>
          </a:xfrm>
          <a:prstGeom prst="rect">
            <a:avLst/>
          </a:prstGeom>
        </p:spPr>
      </p:pic>
      <p:sp>
        <p:nvSpPr>
          <p:cNvPr id="85500" name="Char"/>
          <p:cNvSpPr txBox="1"/>
          <p:nvPr/>
        </p:nvSpPr>
        <p:spPr bwMode="auto">
          <a:xfrm>
            <a:off x="1275510" y="3160349"/>
            <a:ext cx="3931920" cy="310896"/>
          </a:xfrm>
          <a:prstGeom prst="rect">
            <a:avLst/>
          </a:prstGeom>
          <a:noFill/>
        </p:spPr>
        <p:txBody>
          <a:bodyPr lIns="45720" tIns="0" rIns="45720" bIns="0" anchor="t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500" b="0" i="0">
                <a:solidFill>
                  <a:srgbClr val="2B1B10"/>
                </a:solidFill>
                <a:latin typeface="Cormorant"/>
                <a:ea typeface="Cormorant"/>
                <a:cs typeface="Cormorant"/>
              </a:rPr>
              <a:t>b2b_2@theobroma.msk.ru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8A6A3B"/>
      </a:hlink>
      <a:folHlink>
        <a:srgbClr val="8A6A3B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</TotalTime>
  <Words>1449</Words>
  <Application>Microsoft Macintosh PowerPoint</Application>
  <DocSecurity>0</DocSecurity>
  <PresentationFormat>Широкоэкранный</PresentationFormat>
  <Paragraphs>207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Cormorant</vt:lpstr>
      <vt:lpstr>Calibri</vt:lpstr>
      <vt:lpstr>Arial</vt:lpstr>
      <vt:lpstr>Calibri Light</vt:lpstr>
      <vt:lpstr>Тема Office</vt:lpstr>
      <vt:lpstr>Презентация PowerPoint</vt:lpstr>
      <vt:lpstr>Кто мы:  фабрика полного цикла</vt:lpstr>
      <vt:lpstr>Почему шоколад работает как подарок</vt:lpstr>
      <vt:lpstr>Как выглядит наш шоколад внутри брендированной упаковки</vt:lpstr>
      <vt:lpstr>Как выглядит наш шоколад внутри брендированной упаковки</vt:lpstr>
      <vt:lpstr>Вкусный шоколад, который хочется разглядывать</vt:lpstr>
      <vt:lpstr>Подарочные варианты</vt:lpstr>
      <vt:lpstr>Подарок:  конверт с двумя батончиками</vt:lpstr>
      <vt:lpstr>Подарок:  набор из шести кубиков</vt:lpstr>
      <vt:lpstr>Подарок:  коробка с шубером</vt:lpstr>
      <vt:lpstr>Подарок:  коробка с крышкой</vt:lpstr>
      <vt:lpstr>Подарок:  коробка с ложементом</vt:lpstr>
      <vt:lpstr>Шоколад и какао  в офисной чайной зоне</vt:lpstr>
      <vt:lpstr>Как мы работаем</vt:lpstr>
      <vt:lpstr>Как мы работаем</vt:lpstr>
      <vt:lpstr>АССОРТИМЕНТ</vt:lpstr>
      <vt:lpstr>Ассортимент: кусковой шоколад</vt:lpstr>
      <vt:lpstr>Ассортимент:  плитки шоколада 30 г</vt:lpstr>
      <vt:lpstr>Ассортимент:  плитки шоколада 30 г</vt:lpstr>
      <vt:lpstr>НАГРАДЫ И ПРИЗНАНИЕ </vt:lpstr>
      <vt:lpstr>Презентация PowerPoint</vt:lpstr>
    </vt:vector>
  </TitlesOfParts>
  <Manager/>
  <Company>diakov.net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subject/>
  <dc:creator>Полина</dc:creator>
  <cp:keywords/>
  <dc:description/>
  <cp:lastModifiedBy>Microsoft Office User</cp:lastModifiedBy>
  <cp:revision>129</cp:revision>
  <dcterms:created xsi:type="dcterms:W3CDTF">2025-02-26T06:36:20Z</dcterms:created>
  <dcterms:modified xsi:type="dcterms:W3CDTF">2026-09-18T07:58:53Z</dcterms:modified>
  <cp:category/>
  <dc:identifier/>
  <cp:contentStatus/>
  <dc:language/>
  <cp:version/>
</cp:coreProperties>
</file>